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71" r:id="rId4"/>
    <p:sldId id="272" r:id="rId5"/>
    <p:sldId id="260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57">
          <p15:clr>
            <a:srgbClr val="A4A3A4"/>
          </p15:clr>
        </p15:guide>
        <p15:guide id="4" pos="559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Meagan" initials="FM" lastIdx="0" clrIdx="0">
    <p:extLst>
      <p:ext uri="{19B8F6BF-5375-455C-9EA6-DF929625EA0E}">
        <p15:presenceInfo xmlns:p15="http://schemas.microsoft.com/office/powerpoint/2012/main" userId="Ferguson, Mea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352"/>
    <a:srgbClr val="FFC000"/>
    <a:srgbClr val="058594"/>
    <a:srgbClr val="EA002A"/>
    <a:srgbClr val="C9EAEC"/>
    <a:srgbClr val="92B9C6"/>
    <a:srgbClr val="E6E6E6"/>
    <a:srgbClr val="D1D3D3"/>
    <a:srgbClr val="F3F2F1"/>
    <a:srgbClr val="05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69030" autoAdjust="0"/>
  </p:normalViewPr>
  <p:slideViewPr>
    <p:cSldViewPr snapToGrid="0" snapToObjects="1">
      <p:cViewPr varScale="1">
        <p:scale>
          <a:sx n="88" d="100"/>
          <a:sy n="88" d="100"/>
        </p:scale>
        <p:origin x="2328" y="53"/>
      </p:cViewPr>
      <p:guideLst>
        <p:guide orient="horz" pos="1273"/>
        <p:guide orient="horz" pos="2160"/>
        <p:guide pos="157"/>
        <p:guide pos="55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1162-23AC-5049-869C-6E151C9871AF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3939-1065-C44F-ADB8-F5F4B365A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6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5838-8427-0349-83C5-25CA3E0CC4C9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DE7-08C6-0643-9071-D30007A2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Propósito</a:t>
            </a:r>
            <a:r>
              <a:rPr lang="en-US" b="1" dirty="0" smtClean="0"/>
              <a:t> del </a:t>
            </a:r>
            <a:r>
              <a:rPr lang="en-US" b="1" dirty="0" err="1" smtClean="0"/>
              <a:t>Juego</a:t>
            </a:r>
            <a:r>
              <a:rPr lang="en-US" b="1" dirty="0" smtClean="0"/>
              <a:t> de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Diapositivas</a:t>
            </a:r>
            <a:r>
              <a:rPr lang="en-US" b="1" baseline="0" dirty="0" smtClean="0"/>
              <a:t> del </a:t>
            </a:r>
            <a:r>
              <a:rPr lang="en-US" b="1" baseline="0" dirty="0" err="1" smtClean="0"/>
              <a:t>Facilitador</a:t>
            </a:r>
            <a:r>
              <a:rPr lang="en-US" b="1" baseline="0" dirty="0" smtClean="0"/>
              <a:t>: </a:t>
            </a:r>
            <a:r>
              <a:rPr lang="en-US" baseline="0" dirty="0" err="1" smtClean="0"/>
              <a:t>Utilice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llevar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adelante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Sesiones</a:t>
            </a:r>
            <a:r>
              <a:rPr lang="en-US" baseline="0" dirty="0" smtClean="0"/>
              <a:t> de "</a:t>
            </a:r>
            <a:r>
              <a:rPr lang="en-US" baseline="0" dirty="0" err="1" smtClean="0"/>
              <a:t>Escuchamos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Voz</a:t>
            </a:r>
            <a:r>
              <a:rPr lang="en-US" baseline="0" dirty="0" smtClean="0"/>
              <a:t>".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usarlo</a:t>
            </a:r>
            <a:r>
              <a:rPr lang="en-US" baseline="0" dirty="0" smtClean="0"/>
              <a:t> para la </a:t>
            </a:r>
            <a:r>
              <a:rPr lang="en-US" baseline="0" dirty="0" err="1" smtClean="0"/>
              <a:t>Gerencia</a:t>
            </a:r>
            <a:r>
              <a:rPr lang="en-US" baseline="0" dirty="0" smtClean="0"/>
              <a:t> y para </a:t>
            </a:r>
            <a:r>
              <a:rPr lang="en-US" baseline="0" dirty="0" err="1" smtClean="0"/>
              <a:t>Trabajadores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Primera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Línea</a:t>
            </a:r>
            <a:r>
              <a:rPr lang="en-US" baseline="0" dirty="0" smtClean="0"/>
              <a:t>. No </a:t>
            </a:r>
            <a:r>
              <a:rPr lang="en-US" baseline="0" dirty="0" err="1" smtClean="0"/>
              <a:t>olvide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rellenar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información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corresponda</a:t>
            </a:r>
            <a:r>
              <a:rPr lang="en-US" baseline="0" dirty="0" smtClean="0"/>
              <a:t>) antes de </a:t>
            </a:r>
            <a:r>
              <a:rPr lang="en-US" baseline="0" dirty="0" err="1" smtClean="0"/>
              <a:t>comenzar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sesiones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Todo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NOTAS.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SÍ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Sustituya</a:t>
            </a:r>
            <a:r>
              <a:rPr lang="en-US" baseline="0" dirty="0" smtClean="0"/>
              <a:t> &lt;</a:t>
            </a:r>
            <a:r>
              <a:rPr lang="en-US" baseline="0" dirty="0" err="1" smtClean="0"/>
              <a:t>Introducir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Nombre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Unidad</a:t>
            </a:r>
            <a:r>
              <a:rPr lang="en-US" baseline="0" dirty="0" smtClean="0"/>
              <a:t>&gt; con el </a:t>
            </a:r>
            <a:r>
              <a:rPr lang="en-US" baseline="0" dirty="0" err="1" smtClean="0"/>
              <a:t>nombre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cuenta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unidad</a:t>
            </a:r>
            <a:r>
              <a:rPr lang="en-US" baseline="0" dirty="0" smtClean="0"/>
              <a:t> antes de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diapositivas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llevar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cabo</a:t>
            </a:r>
            <a:r>
              <a:rPr lang="en-US" baseline="0" dirty="0" smtClean="0"/>
              <a:t> las </a:t>
            </a:r>
            <a:r>
              <a:rPr lang="en-US" baseline="0" dirty="0" err="1" smtClean="0"/>
              <a:t>Sesiones</a:t>
            </a:r>
            <a:r>
              <a:rPr lang="en-US" baseline="0" dirty="0" smtClean="0"/>
              <a:t> de "</a:t>
            </a:r>
            <a:r>
              <a:rPr lang="en-US" baseline="0" dirty="0" err="1" smtClean="0"/>
              <a:t>Escuchamos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Voz</a:t>
            </a:r>
            <a:r>
              <a:rPr lang="en-US" baseline="0" dirty="0" smtClean="0"/>
              <a:t>".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SÍ: </a:t>
            </a:r>
            <a:r>
              <a:rPr lang="en-US" dirty="0" err="1" smtClean="0"/>
              <a:t>Repase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 de la </a:t>
            </a:r>
            <a:r>
              <a:rPr lang="en-US" dirty="0" err="1" smtClean="0"/>
              <a:t>encuesta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NOTAS: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Describa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propósito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encuesta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ayudan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organización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realizar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inteligentes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impulsen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eficacia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organización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SÍ: </a:t>
            </a:r>
            <a:r>
              <a:rPr lang="en-US" smtClean="0"/>
              <a:t>Repase</a:t>
            </a:r>
            <a:r>
              <a:rPr lang="en-US" baseline="0" smtClean="0"/>
              <a:t> el Proceso de la Encuesta sobre Compromiso</a:t>
            </a:r>
          </a:p>
          <a:p>
            <a:endParaRPr lang="en-US" b="1" baseline="0" smtClean="0"/>
          </a:p>
          <a:p>
            <a:r>
              <a:rPr lang="en-US" b="1" baseline="0" smtClean="0"/>
              <a:t>NOTAS: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1: Realizar la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Encuesta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una muestra aleatoria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de e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mpleados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 son invitados a responder nuestra encuesta </a:t>
            </a:r>
            <a:r>
              <a:rPr lang="en-US" smtClean="0">
                <a:latin typeface="Arial" pitchFamily="34" charset="0"/>
                <a:cs typeface="Arial" pitchFamily="34" charset="0"/>
              </a:rPr>
              <a:t>voluntaria</a:t>
            </a:r>
            <a:r>
              <a:rPr lang="en-US" baseline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y confidencial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.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Paso 2: Analizar e Interpretar los Resultados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Después de realizar la encuesta, se compilan y analizan los resultados para determinar cuán comprometidos están nuestros empleados en toda la organización.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3: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Compartir los Resultados y Priorizar las Inquietudes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Los resultados de la encuesta se comparten con la organización y se priorizan las áreas a mejorar.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4: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Desarrollar Planes de Acciones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Se desarrollan P</a:t>
            </a:r>
            <a:r>
              <a:rPr lang="en-US" smtClean="0">
                <a:latin typeface="Arial" pitchFamily="34" charset="0"/>
                <a:cs typeface="Arial" pitchFamily="34" charset="0"/>
              </a:rPr>
              <a:t>lanes de Acción</a:t>
            </a:r>
            <a:r>
              <a:rPr lang="en-US" baseline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para mejorar las áreas de oportunidad identificadas. </a:t>
            </a: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 5: Implementar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el Plan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u="none" smtClean="0">
                <a:latin typeface="Arial" pitchFamily="34" charset="0"/>
                <a:cs typeface="Arial" pitchFamily="34" charset="0"/>
              </a:rPr>
              <a:t>Se implementan los Planes de Acción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. Los gerentes son responsables de garantizar la implementación de los planes que generan. 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n-US" b="1" u="none" smtClean="0">
                <a:latin typeface="Arial" pitchFamily="34" charset="0"/>
                <a:cs typeface="Arial" pitchFamily="34" charset="0"/>
              </a:rPr>
              <a:t>Paso</a:t>
            </a:r>
            <a:r>
              <a:rPr lang="en-US" b="1" u="none" baseline="0" smtClean="0">
                <a:latin typeface="Arial" pitchFamily="34" charset="0"/>
                <a:cs typeface="Arial" pitchFamily="34" charset="0"/>
              </a:rPr>
              <a:t> 6: Realizar un Seguimiento y Comunicar los Avances</a:t>
            </a:r>
            <a:r>
              <a:rPr lang="en-US" u="none" baseline="0" smtClean="0">
                <a:latin typeface="Arial" pitchFamily="34" charset="0"/>
                <a:cs typeface="Arial" pitchFamily="34" charset="0"/>
              </a:rPr>
              <a:t>: Los gerentes realizarán un seguimiento y comunicarán los avances que se hayan realizado durante todo el año. Los gerentes también aprovecharán estas oportunidades para realizar revisiones e incorporaciones a su plan de acción si es necesario. 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SÍ: </a:t>
            </a:r>
            <a:r>
              <a:rPr lang="en-US" dirty="0" smtClean="0"/>
              <a:t>Revise</a:t>
            </a:r>
            <a:r>
              <a:rPr lang="en-US" baseline="0" dirty="0" smtClean="0"/>
              <a:t> el Marco de </a:t>
            </a:r>
            <a:r>
              <a:rPr lang="en-US" baseline="0" dirty="0" err="1" smtClean="0"/>
              <a:t>Efectividad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Empleados</a:t>
            </a:r>
            <a:endParaRPr lang="en-US" baseline="0" dirty="0" smtClean="0"/>
          </a:p>
          <a:p>
            <a:endParaRPr lang="en-US" b="1" i="0" baseline="0" dirty="0" smtClean="0"/>
          </a:p>
          <a:p>
            <a:r>
              <a:rPr lang="en-US" b="1" i="0" baseline="0" dirty="0" smtClean="0"/>
              <a:t>NOTAS: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2013,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asociamos</a:t>
            </a:r>
            <a:r>
              <a:rPr lang="en-US" dirty="0" smtClean="0"/>
              <a:t> con Hay Group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actualidad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Marco de </a:t>
            </a:r>
            <a:r>
              <a:rPr lang="en-US" baseline="0" dirty="0" err="1" smtClean="0"/>
              <a:t>Efectividad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Empleados</a:t>
            </a:r>
            <a:r>
              <a:rPr lang="en-US" baseline="0" dirty="0" smtClean="0"/>
              <a:t>. Hay dos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críticos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fomentar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Efectividad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Empleados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compromiso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 de: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compromiso</a:t>
            </a:r>
            <a:r>
              <a:rPr lang="en-US" dirty="0" smtClean="0"/>
              <a:t> que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sienten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Su </a:t>
            </a:r>
            <a:r>
              <a:rPr lang="en-US" dirty="0" err="1" smtClean="0"/>
              <a:t>voluntad</a:t>
            </a:r>
            <a:r>
              <a:rPr lang="en-US" dirty="0" smtClean="0"/>
              <a:t> de </a:t>
            </a:r>
            <a:r>
              <a:rPr lang="en-US" dirty="0" err="1" smtClean="0"/>
              <a:t>recomendar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 a </a:t>
            </a:r>
            <a:r>
              <a:rPr lang="en-US" dirty="0" err="1" smtClean="0"/>
              <a:t>familiares</a:t>
            </a:r>
            <a:r>
              <a:rPr lang="en-US" dirty="0" smtClean="0"/>
              <a:t> y amigos.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orgullo</a:t>
            </a:r>
            <a:r>
              <a:rPr lang="en-US" dirty="0" smtClean="0"/>
              <a:t> que </a:t>
            </a:r>
            <a:r>
              <a:rPr lang="en-US" dirty="0" err="1" smtClean="0"/>
              <a:t>sienten</a:t>
            </a:r>
            <a:r>
              <a:rPr lang="en-US" dirty="0" smtClean="0"/>
              <a:t> </a:t>
            </a:r>
            <a:r>
              <a:rPr lang="en-US" dirty="0" err="1" smtClean="0"/>
              <a:t>respecto</a:t>
            </a:r>
            <a:r>
              <a:rPr lang="en-US" dirty="0" smtClean="0"/>
              <a:t> de </a:t>
            </a:r>
            <a:r>
              <a:rPr lang="en-US" dirty="0" err="1" smtClean="0"/>
              <a:t>trabajar</a:t>
            </a:r>
            <a:r>
              <a:rPr lang="en-US" dirty="0" smtClean="0"/>
              <a:t> para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Su </a:t>
            </a:r>
            <a:r>
              <a:rPr lang="en-US" dirty="0" err="1" smtClean="0"/>
              <a:t>intención</a:t>
            </a:r>
            <a:r>
              <a:rPr lang="en-US" dirty="0" smtClean="0"/>
              <a:t> de </a:t>
            </a:r>
            <a:r>
              <a:rPr lang="en-US" dirty="0" err="1" smtClean="0"/>
              <a:t>continuar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organización</a:t>
            </a:r>
            <a:r>
              <a:rPr lang="en-US" dirty="0" smtClean="0"/>
              <a:t>.  </a:t>
            </a:r>
          </a:p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  <a:p>
            <a:pPr marL="0" indent="0">
              <a:buFont typeface="Arial" pitchFamily="34" charset="0"/>
              <a:buNone/>
            </a:pPr>
            <a:r>
              <a:rPr lang="en-US" b="1" u="sng" dirty="0" err="1" smtClean="0"/>
              <a:t>Esto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es</a:t>
            </a:r>
            <a:r>
              <a:rPr lang="en-US" b="1" u="sng" baseline="0" dirty="0" smtClean="0"/>
              <a:t> "Lo que </a:t>
            </a:r>
            <a:r>
              <a:rPr lang="en-US" b="1" u="sng" baseline="0" dirty="0" err="1" smtClean="0"/>
              <a:t>Quiero</a:t>
            </a:r>
            <a:r>
              <a:rPr lang="en-US" b="1" u="sng" baseline="0" dirty="0" smtClean="0"/>
              <a:t>"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err="1" smtClean="0"/>
              <a:t>También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 del </a:t>
            </a:r>
            <a:r>
              <a:rPr lang="en-US" dirty="0" err="1" smtClean="0"/>
              <a:t>esfuerzo</a:t>
            </a:r>
            <a:r>
              <a:rPr lang="en-US" dirty="0" smtClean="0"/>
              <a:t> </a:t>
            </a:r>
            <a:r>
              <a:rPr lang="en-US" dirty="0" err="1" smtClean="0"/>
              <a:t>juicioso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disposición</a:t>
            </a:r>
            <a:r>
              <a:rPr lang="en-US" dirty="0" smtClean="0"/>
              <a:t> para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allá</a:t>
            </a:r>
            <a:r>
              <a:rPr lang="en-US" dirty="0" smtClean="0"/>
              <a:t> de lo que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deber</a:t>
            </a:r>
            <a:r>
              <a:rPr lang="en-US" dirty="0" smtClean="0"/>
              <a:t> </a:t>
            </a:r>
            <a:r>
              <a:rPr lang="en-US" dirty="0" err="1" smtClean="0"/>
              <a:t>exige</a:t>
            </a:r>
            <a:r>
              <a:rPr lang="en-US" dirty="0" smtClean="0"/>
              <a:t> o </a:t>
            </a:r>
            <a:r>
              <a:rPr lang="en-US" dirty="0" err="1" smtClean="0"/>
              <a:t>hacer</a:t>
            </a:r>
            <a:r>
              <a:rPr lang="en-US" dirty="0" smtClean="0"/>
              <a:t> un </a:t>
            </a:r>
            <a:r>
              <a:rPr lang="en-US" dirty="0" err="1" smtClean="0"/>
              <a:t>esfuerzo</a:t>
            </a:r>
            <a:r>
              <a:rPr lang="en-US" dirty="0" smtClean="0"/>
              <a:t> </a:t>
            </a:r>
            <a:r>
              <a:rPr lang="en-US" dirty="0" err="1" smtClean="0"/>
              <a:t>adicional</a:t>
            </a:r>
            <a:r>
              <a:rPr lang="en-US" dirty="0" smtClean="0"/>
              <a:t> para que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 </a:t>
            </a:r>
            <a:r>
              <a:rPr lang="en-US" dirty="0" err="1" smtClean="0"/>
              <a:t>alcance</a:t>
            </a:r>
            <a:r>
              <a:rPr lang="en-US" dirty="0" smtClean="0"/>
              <a:t> el </a:t>
            </a:r>
            <a:r>
              <a:rPr lang="en-US" dirty="0" err="1" smtClean="0"/>
              <a:t>éxito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Sin embargo, el </a:t>
            </a:r>
            <a:r>
              <a:rPr lang="en-US" dirty="0" err="1" smtClean="0"/>
              <a:t>compromiso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 solo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. Las </a:t>
            </a:r>
            <a:r>
              <a:rPr lang="en-US" dirty="0" err="1" smtClean="0"/>
              <a:t>investigaciones</a:t>
            </a:r>
            <a:r>
              <a:rPr lang="en-US" dirty="0" smtClean="0"/>
              <a:t> </a:t>
            </a:r>
            <a:r>
              <a:rPr lang="en-US" dirty="0" err="1" smtClean="0"/>
              <a:t>demuestran</a:t>
            </a:r>
            <a:r>
              <a:rPr lang="en-US" dirty="0" smtClean="0"/>
              <a:t> que, </a:t>
            </a:r>
            <a:r>
              <a:rPr lang="en-US" dirty="0" err="1" smtClean="0"/>
              <a:t>mientras</a:t>
            </a:r>
            <a:r>
              <a:rPr lang="en-US" dirty="0" smtClean="0"/>
              <a:t> que </a:t>
            </a:r>
            <a:r>
              <a:rPr lang="en-US" dirty="0" err="1" smtClean="0"/>
              <a:t>nueve</a:t>
            </a:r>
            <a:r>
              <a:rPr lang="en-US" dirty="0" smtClean="0"/>
              <a:t> de </a:t>
            </a:r>
            <a:r>
              <a:rPr lang="en-US" dirty="0" err="1" smtClean="0"/>
              <a:t>diez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expresan</a:t>
            </a:r>
            <a:r>
              <a:rPr lang="en-US" dirty="0" smtClean="0"/>
              <a:t> que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comprometidos</a:t>
            </a:r>
            <a:r>
              <a:rPr lang="en-US" dirty="0" smtClean="0"/>
              <a:t> con el </a:t>
            </a:r>
            <a:r>
              <a:rPr lang="en-US" dirty="0" err="1" smtClean="0"/>
              <a:t>éxito</a:t>
            </a:r>
            <a:r>
              <a:rPr lang="en-US" dirty="0" smtClean="0"/>
              <a:t>, </a:t>
            </a:r>
            <a:r>
              <a:rPr lang="en-US" dirty="0" err="1" smtClean="0"/>
              <a:t>menos</a:t>
            </a:r>
            <a:r>
              <a:rPr lang="en-US" dirty="0" smtClean="0"/>
              <a:t> de dos </a:t>
            </a:r>
            <a:r>
              <a:rPr lang="en-US" dirty="0" err="1" smtClean="0"/>
              <a:t>tercios</a:t>
            </a:r>
            <a:r>
              <a:rPr lang="en-US" dirty="0" smtClean="0"/>
              <a:t> </a:t>
            </a:r>
            <a:r>
              <a:rPr lang="en-US" dirty="0" err="1" smtClean="0"/>
              <a:t>considera</a:t>
            </a:r>
            <a:r>
              <a:rPr lang="en-US" dirty="0" smtClean="0"/>
              <a:t> que </a:t>
            </a:r>
            <a:r>
              <a:rPr lang="en-US" dirty="0" err="1" smtClean="0"/>
              <a:t>cumple</a:t>
            </a:r>
            <a:r>
              <a:rPr lang="en-US" dirty="0" smtClean="0"/>
              <a:t> con la </a:t>
            </a:r>
            <a:r>
              <a:rPr lang="en-US" dirty="0" err="1" smtClean="0"/>
              <a:t>productividad</a:t>
            </a:r>
            <a:r>
              <a:rPr lang="en-US" dirty="0" smtClean="0"/>
              <a:t> que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lograr</a:t>
            </a:r>
            <a:r>
              <a:rPr lang="en-US" dirty="0" smtClean="0"/>
              <a:t>. </a:t>
            </a:r>
            <a:r>
              <a:rPr lang="en-US" dirty="0" err="1" smtClean="0"/>
              <a:t>Eso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desperdicio</a:t>
            </a:r>
            <a:r>
              <a:rPr lang="en-US" dirty="0" smtClean="0"/>
              <a:t> de mucho </a:t>
            </a:r>
            <a:r>
              <a:rPr lang="en-US" dirty="0" err="1" smtClean="0"/>
              <a:t>potencial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pieza</a:t>
            </a:r>
            <a:r>
              <a:rPr lang="en-US" dirty="0" smtClean="0"/>
              <a:t> </a:t>
            </a:r>
            <a:r>
              <a:rPr lang="en-US" dirty="0" err="1" smtClean="0"/>
              <a:t>faltante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"</a:t>
            </a:r>
            <a:r>
              <a:rPr lang="en-US" dirty="0" err="1" smtClean="0"/>
              <a:t>habilitación</a:t>
            </a:r>
            <a:r>
              <a:rPr lang="en-US" dirty="0" smtClean="0"/>
              <a:t>".</a:t>
            </a:r>
          </a:p>
          <a:p>
            <a:endParaRPr lang="en-US" dirty="0" smtClean="0"/>
          </a:p>
          <a:p>
            <a:r>
              <a:rPr lang="en-US" i="0" dirty="0" smtClean="0"/>
              <a:t>La </a:t>
            </a:r>
            <a:r>
              <a:rPr lang="en-US" i="0" dirty="0" err="1" smtClean="0"/>
              <a:t>habilitación</a:t>
            </a:r>
            <a:r>
              <a:rPr lang="en-US" i="0" dirty="0" smtClean="0"/>
              <a:t> de </a:t>
            </a:r>
            <a:r>
              <a:rPr lang="en-US" i="0" dirty="0" err="1" smtClean="0"/>
              <a:t>los</a:t>
            </a:r>
            <a:r>
              <a:rPr lang="en-US" i="0" dirty="0" smtClean="0"/>
              <a:t> </a:t>
            </a:r>
            <a:r>
              <a:rPr lang="en-US" i="0" dirty="0" err="1" smtClean="0"/>
              <a:t>empleados</a:t>
            </a:r>
            <a:r>
              <a:rPr lang="en-US" i="0" dirty="0" smtClean="0"/>
              <a:t> se </a:t>
            </a:r>
            <a:r>
              <a:rPr lang="en-US" i="0" dirty="0" err="1" smtClean="0"/>
              <a:t>ve</a:t>
            </a:r>
            <a:r>
              <a:rPr lang="en-US" i="0" dirty="0" smtClean="0"/>
              <a:t> </a:t>
            </a:r>
            <a:r>
              <a:rPr lang="en-US" i="0" dirty="0" err="1" smtClean="0"/>
              <a:t>en</a:t>
            </a:r>
            <a:r>
              <a:rPr lang="en-US" i="0" dirty="0" smtClean="0"/>
              <a:t> </a:t>
            </a:r>
            <a:r>
              <a:rPr lang="en-US" i="0" dirty="0" err="1" smtClean="0"/>
              <a:t>términos</a:t>
            </a:r>
            <a:r>
              <a:rPr lang="en-US" i="0" dirty="0" smtClean="0"/>
              <a:t> de dos </a:t>
            </a:r>
            <a:r>
              <a:rPr lang="en-US" i="0" dirty="0" err="1" smtClean="0"/>
              <a:t>componentes</a:t>
            </a:r>
            <a:r>
              <a:rPr lang="en-US" i="0" dirty="0" smtClean="0"/>
              <a:t>:</a:t>
            </a:r>
          </a:p>
          <a:p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Roles </a:t>
            </a:r>
            <a:r>
              <a:rPr lang="en-US" dirty="0" err="1" smtClean="0"/>
              <a:t>optimizados</a:t>
            </a:r>
            <a:r>
              <a:rPr lang="en-US" dirty="0" smtClean="0"/>
              <a:t> y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Contexto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componente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Roles </a:t>
            </a:r>
            <a:r>
              <a:rPr lang="en-US" dirty="0" err="1" smtClean="0"/>
              <a:t>Optimizados</a:t>
            </a:r>
            <a:r>
              <a:rPr lang="en-US" dirty="0" smtClean="0"/>
              <a:t> se </a:t>
            </a:r>
            <a:r>
              <a:rPr lang="en-US" dirty="0" err="1" smtClean="0"/>
              <a:t>refiere</a:t>
            </a:r>
            <a:r>
              <a:rPr lang="en-US" dirty="0" smtClean="0"/>
              <a:t> al </a:t>
            </a:r>
            <a:r>
              <a:rPr lang="en-US" dirty="0" err="1" smtClean="0"/>
              <a:t>grado</a:t>
            </a:r>
            <a:r>
              <a:rPr lang="en-US" dirty="0" smtClean="0"/>
              <a:t> de </a:t>
            </a:r>
            <a:r>
              <a:rPr lang="en-US" dirty="0" err="1" smtClean="0"/>
              <a:t>concordancia</a:t>
            </a:r>
            <a:r>
              <a:rPr lang="en-US" dirty="0" smtClean="0"/>
              <a:t> entre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y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 —tales </a:t>
            </a:r>
            <a:r>
              <a:rPr lang="en-US" dirty="0" err="1" smtClean="0"/>
              <a:t>como</a:t>
            </a:r>
            <a:r>
              <a:rPr lang="en-US" dirty="0" smtClean="0"/>
              <a:t> las </a:t>
            </a:r>
            <a:r>
              <a:rPr lang="en-US" dirty="0" err="1" smtClean="0"/>
              <a:t>competencias</a:t>
            </a:r>
            <a:r>
              <a:rPr lang="en-US" dirty="0" smtClean="0"/>
              <a:t>, las </a:t>
            </a:r>
            <a:r>
              <a:rPr lang="en-US" dirty="0" err="1" smtClean="0"/>
              <a:t>habilidades</a:t>
            </a:r>
            <a:r>
              <a:rPr lang="en-US" dirty="0" smtClean="0"/>
              <a:t> y la </a:t>
            </a:r>
            <a:r>
              <a:rPr lang="en-US" dirty="0" err="1" smtClean="0"/>
              <a:t>educación</a:t>
            </a:r>
            <a:r>
              <a:rPr lang="en-US" dirty="0" smtClean="0"/>
              <a:t>—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puestos</a:t>
            </a:r>
            <a:r>
              <a:rPr lang="en-US" dirty="0" smtClean="0"/>
              <a:t> </a:t>
            </a:r>
            <a:r>
              <a:rPr lang="en-US" dirty="0" err="1" smtClean="0"/>
              <a:t>laborales</a:t>
            </a:r>
            <a:r>
              <a:rPr lang="en-US" dirty="0" smtClean="0"/>
              <a:t>. </a:t>
            </a:r>
            <a:r>
              <a:rPr lang="en-US" dirty="0" err="1" smtClean="0"/>
              <a:t>Pregunta</a:t>
            </a:r>
            <a:r>
              <a:rPr lang="en-US" dirty="0" smtClean="0"/>
              <a:t> de </a:t>
            </a:r>
            <a:r>
              <a:rPr lang="en-US" dirty="0" err="1" smtClean="0"/>
              <a:t>qué</a:t>
            </a:r>
            <a:r>
              <a:rPr lang="en-US" dirty="0" smtClean="0"/>
              <a:t> forma las </a:t>
            </a:r>
            <a:r>
              <a:rPr lang="en-US" dirty="0" err="1" smtClean="0"/>
              <a:t>habilidades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corresponden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roles que se les </a:t>
            </a:r>
            <a:r>
              <a:rPr lang="en-US" dirty="0" err="1" smtClean="0"/>
              <a:t>asignaron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componente</a:t>
            </a:r>
            <a:r>
              <a:rPr lang="en-US" dirty="0" smtClean="0"/>
              <a:t> del </a:t>
            </a:r>
            <a:r>
              <a:rPr lang="en-US" dirty="0" err="1" smtClean="0"/>
              <a:t>Contexto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estructurar</a:t>
            </a:r>
            <a:r>
              <a:rPr lang="en-US" dirty="0" smtClean="0"/>
              <a:t> el </a:t>
            </a:r>
            <a:r>
              <a:rPr lang="en-US" dirty="0" err="1" smtClean="0"/>
              <a:t>entorno</a:t>
            </a:r>
            <a:r>
              <a:rPr lang="en-US" dirty="0" smtClean="0"/>
              <a:t> </a:t>
            </a:r>
            <a:r>
              <a:rPr lang="en-US" dirty="0" err="1" smtClean="0"/>
              <a:t>laboral</a:t>
            </a:r>
            <a:r>
              <a:rPr lang="en-US" dirty="0" smtClean="0"/>
              <a:t> de forma </a:t>
            </a:r>
            <a:r>
              <a:rPr lang="en-US" dirty="0" err="1" smtClean="0"/>
              <a:t>tal</a:t>
            </a:r>
            <a:r>
              <a:rPr lang="en-US" dirty="0" smtClean="0"/>
              <a:t> que </a:t>
            </a:r>
            <a:r>
              <a:rPr lang="en-US" dirty="0" err="1" smtClean="0"/>
              <a:t>respalde</a:t>
            </a:r>
            <a:r>
              <a:rPr lang="en-US" dirty="0" smtClean="0"/>
              <a:t> —y no que </a:t>
            </a:r>
            <a:r>
              <a:rPr lang="en-US" dirty="0" err="1" smtClean="0"/>
              <a:t>perjudique</a:t>
            </a:r>
            <a:r>
              <a:rPr lang="en-US" dirty="0" smtClean="0"/>
              <a:t>— la </a:t>
            </a:r>
            <a:r>
              <a:rPr lang="en-US" dirty="0" err="1" smtClean="0"/>
              <a:t>productividad</a:t>
            </a:r>
            <a:r>
              <a:rPr lang="en-US" dirty="0" smtClean="0"/>
              <a:t> individual y </a:t>
            </a:r>
            <a:r>
              <a:rPr lang="en-US" dirty="0" err="1" smtClean="0"/>
              <a:t>elimine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obstáculos</a:t>
            </a:r>
            <a:r>
              <a:rPr lang="en-US" dirty="0" smtClean="0"/>
              <a:t> y lo que </a:t>
            </a:r>
            <a:r>
              <a:rPr lang="en-US" dirty="0" err="1" smtClean="0"/>
              <a:t>impide</a:t>
            </a:r>
            <a:r>
              <a:rPr lang="en-US" dirty="0" smtClean="0"/>
              <a:t> "</a:t>
            </a:r>
            <a:r>
              <a:rPr lang="en-US" dirty="0" err="1" smtClean="0"/>
              <a:t>hacer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correctamente</a:t>
            </a:r>
            <a:r>
              <a:rPr lang="en-US" dirty="0" smtClean="0"/>
              <a:t>". </a:t>
            </a:r>
            <a:r>
              <a:rPr lang="en-US" dirty="0" err="1" smtClean="0"/>
              <a:t>En</a:t>
            </a:r>
            <a:r>
              <a:rPr lang="en-US" dirty="0" smtClean="0"/>
              <a:t> un </a:t>
            </a:r>
            <a:r>
              <a:rPr lang="en-US" dirty="0" err="1" smtClean="0"/>
              <a:t>contexto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cuentan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esenciales</a:t>
            </a:r>
            <a:r>
              <a:rPr lang="en-US" dirty="0" smtClean="0"/>
              <a:t> para </a:t>
            </a:r>
            <a:r>
              <a:rPr lang="en-US" dirty="0" err="1" smtClean="0"/>
              <a:t>cumplir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de forma </a:t>
            </a:r>
            <a:r>
              <a:rPr lang="en-US" dirty="0" err="1" smtClean="0"/>
              <a:t>exitosa</a:t>
            </a:r>
            <a:r>
              <a:rPr lang="en-US" dirty="0" smtClean="0"/>
              <a:t>, </a:t>
            </a:r>
            <a:r>
              <a:rPr lang="en-US" dirty="0" err="1" smtClean="0"/>
              <a:t>incluido</a:t>
            </a:r>
            <a:r>
              <a:rPr lang="en-US" dirty="0" smtClean="0"/>
              <a:t> el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información</a:t>
            </a:r>
            <a:r>
              <a:rPr lang="en-US" dirty="0" smtClean="0"/>
              <a:t>, la </a:t>
            </a:r>
            <a:r>
              <a:rPr lang="en-US" dirty="0" err="1" smtClean="0"/>
              <a:t>claridad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puesto</a:t>
            </a:r>
            <a:r>
              <a:rPr lang="en-US" dirty="0" smtClean="0"/>
              <a:t>,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comentarios</a:t>
            </a:r>
            <a:r>
              <a:rPr lang="en-US" dirty="0" smtClean="0"/>
              <a:t> y la </a:t>
            </a:r>
            <a:r>
              <a:rPr lang="en-US" dirty="0" err="1" smtClean="0"/>
              <a:t>tecnología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Esto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"Lo que </a:t>
            </a:r>
            <a:r>
              <a:rPr lang="en-US" b="1" dirty="0" err="1" smtClean="0"/>
              <a:t>Puedo</a:t>
            </a:r>
            <a:r>
              <a:rPr lang="en-US" b="1" dirty="0" smtClean="0"/>
              <a:t> </a:t>
            </a:r>
            <a:r>
              <a:rPr lang="en-US" b="1" dirty="0" err="1" smtClean="0"/>
              <a:t>Hacer</a:t>
            </a:r>
            <a:r>
              <a:rPr lang="en-US" b="1" dirty="0" smtClean="0"/>
              <a:t>" </a:t>
            </a:r>
          </a:p>
          <a:p>
            <a:endParaRPr lang="en-US" dirty="0" smtClean="0"/>
          </a:p>
          <a:p>
            <a:r>
              <a:rPr lang="en-US" dirty="0" err="1" smtClean="0"/>
              <a:t>Piense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compromiso</a:t>
            </a:r>
            <a:r>
              <a:rPr lang="en-US" dirty="0" smtClean="0"/>
              <a:t> y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habilitación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bicicleta</a:t>
            </a:r>
            <a:r>
              <a:rPr lang="en-US" dirty="0" smtClean="0"/>
              <a:t>. El </a:t>
            </a:r>
            <a:r>
              <a:rPr lang="en-US" dirty="0" err="1" smtClean="0"/>
              <a:t>compromiso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cuadro</a:t>
            </a:r>
            <a:r>
              <a:rPr lang="en-US" dirty="0" smtClean="0"/>
              <a:t> de la </a:t>
            </a:r>
            <a:r>
              <a:rPr lang="en-US" dirty="0" err="1" smtClean="0"/>
              <a:t>bicicleta</a:t>
            </a:r>
            <a:r>
              <a:rPr lang="en-US" dirty="0" smtClean="0"/>
              <a:t> y la </a:t>
            </a:r>
            <a:r>
              <a:rPr lang="en-US" dirty="0" err="1" smtClean="0"/>
              <a:t>habilitación</a:t>
            </a:r>
            <a:r>
              <a:rPr lang="en-US" dirty="0" smtClean="0"/>
              <a:t> son las </a:t>
            </a:r>
            <a:r>
              <a:rPr lang="en-US" dirty="0" err="1" smtClean="0"/>
              <a:t>ruedas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dirty="0" smtClean="0"/>
              <a:t>Ambos son </a:t>
            </a:r>
            <a:r>
              <a:rPr lang="en-US" dirty="0" err="1" smtClean="0"/>
              <a:t>importantes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, sin las </a:t>
            </a:r>
            <a:r>
              <a:rPr lang="en-US" dirty="0" err="1" smtClean="0"/>
              <a:t>ruedas</a:t>
            </a:r>
            <a:r>
              <a:rPr lang="en-US" dirty="0" smtClean="0"/>
              <a:t>, la </a:t>
            </a:r>
            <a:r>
              <a:rPr lang="en-US" dirty="0" err="1" smtClean="0"/>
              <a:t>bicicleta</a:t>
            </a:r>
            <a:r>
              <a:rPr lang="en-US" dirty="0" smtClean="0"/>
              <a:t> no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ningún</a:t>
            </a:r>
            <a:r>
              <a:rPr lang="en-US" dirty="0" smtClean="0"/>
              <a:t> </a:t>
            </a:r>
            <a:r>
              <a:rPr lang="en-US" dirty="0" err="1" smtClean="0"/>
              <a:t>lado</a:t>
            </a:r>
            <a:r>
              <a:rPr lang="en-US" dirty="0" smtClean="0"/>
              <a:t>.</a:t>
            </a:r>
          </a:p>
          <a:p>
            <a:pPr eaLnBrk="1" hangingPunct="1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i="0" dirty="0" smtClean="0"/>
              <a:t>El </a:t>
            </a:r>
            <a:r>
              <a:rPr lang="en-US" sz="1200" i="0" dirty="0" err="1" smtClean="0"/>
              <a:t>enfoque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en</a:t>
            </a:r>
            <a:r>
              <a:rPr lang="en-US" sz="1200" i="0" baseline="0" dirty="0" smtClean="0"/>
              <a:t> el </a:t>
            </a:r>
            <a:r>
              <a:rPr lang="en-US" sz="1200" i="0" baseline="0" dirty="0" err="1" smtClean="0"/>
              <a:t>Compromiso</a:t>
            </a:r>
            <a:r>
              <a:rPr lang="en-US" sz="1200" i="0" baseline="0" dirty="0" smtClean="0"/>
              <a:t> y la </a:t>
            </a:r>
            <a:r>
              <a:rPr lang="en-US" sz="1200" i="0" baseline="0" dirty="0" err="1" smtClean="0"/>
              <a:t>Habilitación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tendrá</a:t>
            </a:r>
            <a:r>
              <a:rPr lang="en-US" sz="1200" i="0" baseline="0" dirty="0" smtClean="0"/>
              <a:t> un mayor </a:t>
            </a:r>
            <a:r>
              <a:rPr lang="en-US" sz="1200" i="0" baseline="0" dirty="0" err="1" smtClean="0"/>
              <a:t>impacto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en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su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negocio</a:t>
            </a:r>
            <a:r>
              <a:rPr lang="en-US" sz="1200" i="0" baseline="0" dirty="0" smtClean="0"/>
              <a:t> que el </a:t>
            </a:r>
            <a:r>
              <a:rPr lang="en-US" sz="1200" i="0" baseline="0" dirty="0" err="1" smtClean="0"/>
              <a:t>hecho</a:t>
            </a:r>
            <a:r>
              <a:rPr lang="en-US" sz="1200" i="0" baseline="0" dirty="0" smtClean="0"/>
              <a:t> de </a:t>
            </a:r>
            <a:r>
              <a:rPr lang="en-US" sz="1200" i="0" baseline="0" dirty="0" err="1" smtClean="0"/>
              <a:t>concentrarse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en</a:t>
            </a:r>
            <a:r>
              <a:rPr lang="en-US" sz="1200" i="0" baseline="0" dirty="0" smtClean="0"/>
              <a:t> el </a:t>
            </a:r>
            <a:r>
              <a:rPr lang="en-US" sz="1200" i="0" baseline="0" dirty="0" err="1" smtClean="0"/>
              <a:t>Compromiso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solamente</a:t>
            </a:r>
            <a:r>
              <a:rPr lang="en-US" sz="1200" i="0" baseline="0" dirty="0" smtClean="0"/>
              <a:t>. El </a:t>
            </a:r>
            <a:r>
              <a:rPr lang="en-US" sz="1200" i="0" baseline="0" dirty="0" err="1" smtClean="0"/>
              <a:t>Compromiso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 y la </a:t>
            </a:r>
            <a:r>
              <a:rPr lang="en-US" sz="1200" i="0" dirty="0" err="1" smtClean="0"/>
              <a:t>Efectividad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impulsará</a:t>
            </a:r>
            <a:r>
              <a:rPr lang="en-US" sz="1200" i="0" dirty="0" smtClean="0"/>
              <a:t> el </a:t>
            </a:r>
            <a:r>
              <a:rPr lang="en-US" sz="1200" i="0" dirty="0" err="1" smtClean="0"/>
              <a:t>Éxito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Financiero</a:t>
            </a:r>
            <a:r>
              <a:rPr lang="en-US" sz="1200" i="0" dirty="0" smtClean="0"/>
              <a:t>, la </a:t>
            </a:r>
            <a:r>
              <a:rPr lang="en-US" sz="1200" i="0" dirty="0" err="1" smtClean="0"/>
              <a:t>Satisfacción</a:t>
            </a:r>
            <a:r>
              <a:rPr lang="en-US" sz="1200" i="0" dirty="0" smtClean="0"/>
              <a:t> del </a:t>
            </a:r>
            <a:r>
              <a:rPr lang="en-US" sz="1200" i="0" dirty="0" err="1" smtClean="0"/>
              <a:t>Cliente</a:t>
            </a:r>
            <a:r>
              <a:rPr lang="en-US" sz="1200" i="0" dirty="0" smtClean="0"/>
              <a:t>, el </a:t>
            </a:r>
            <a:r>
              <a:rPr lang="en-US" sz="1200" i="0" dirty="0" err="1" smtClean="0"/>
              <a:t>Desempeño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 y la </a:t>
            </a:r>
            <a:r>
              <a:rPr lang="en-US" sz="1200" i="0" dirty="0" err="1" smtClean="0"/>
              <a:t>Retención</a:t>
            </a:r>
            <a:r>
              <a:rPr lang="en-US" sz="1200" i="0" dirty="0" smtClean="0"/>
              <a:t> de </a:t>
            </a:r>
            <a:r>
              <a:rPr lang="en-US" sz="1200" i="0" dirty="0" err="1" smtClean="0"/>
              <a:t>los</a:t>
            </a:r>
            <a:r>
              <a:rPr lang="en-US" sz="1200" i="0" dirty="0" smtClean="0"/>
              <a:t> </a:t>
            </a:r>
            <a:r>
              <a:rPr lang="en-US" sz="1200" i="0" dirty="0" err="1" smtClean="0"/>
              <a:t>Empleados</a:t>
            </a:r>
            <a:r>
              <a:rPr lang="en-US" sz="1200" i="0" dirty="0" smtClean="0"/>
              <a:t>. </a:t>
            </a:r>
            <a:endParaRPr lang="en-US" sz="1200" i="0" baseline="0" dirty="0" smtClean="0"/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dimensiones</a:t>
            </a:r>
            <a:r>
              <a:rPr lang="en-US" dirty="0" smtClean="0"/>
              <a:t> del </a:t>
            </a:r>
            <a:r>
              <a:rPr lang="en-US" dirty="0" err="1" smtClean="0"/>
              <a:t>compromiso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dirección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 y </a:t>
            </a:r>
            <a:r>
              <a:rPr lang="en-US" dirty="0" err="1" smtClean="0"/>
              <a:t>prometedora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Confianza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líderes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Énfasis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calidad</a:t>
            </a:r>
            <a:r>
              <a:rPr lang="en-US" dirty="0" smtClean="0"/>
              <a:t> y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cliente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Respeto</a:t>
            </a:r>
            <a:r>
              <a:rPr lang="en-US" dirty="0" smtClean="0"/>
              <a:t> y </a:t>
            </a:r>
            <a:r>
              <a:rPr lang="en-US" dirty="0" err="1" smtClean="0"/>
              <a:t>reconocimiento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Diversidad</a:t>
            </a:r>
            <a:r>
              <a:rPr lang="en-US" dirty="0" smtClean="0"/>
              <a:t> e </a:t>
            </a:r>
            <a:r>
              <a:rPr lang="en-US" dirty="0" err="1" smtClean="0"/>
              <a:t>inclusión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dimensiones</a:t>
            </a:r>
            <a:r>
              <a:rPr lang="en-US" dirty="0" smtClean="0"/>
              <a:t> de la </a:t>
            </a:r>
            <a:r>
              <a:rPr lang="en-US" dirty="0" err="1" smtClean="0"/>
              <a:t>habilitación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r>
              <a:rPr lang="en-US" dirty="0" smtClean="0"/>
              <a:t> </a:t>
            </a:r>
            <a:r>
              <a:rPr lang="en-US" dirty="0" err="1" smtClean="0"/>
              <a:t>incluyen</a:t>
            </a:r>
            <a:r>
              <a:rPr lang="en-US" dirty="0" smtClean="0"/>
              <a:t>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Gestión</a:t>
            </a:r>
            <a:r>
              <a:rPr lang="en-US" dirty="0" smtClean="0"/>
              <a:t> del </a:t>
            </a:r>
            <a:r>
              <a:rPr lang="en-US" dirty="0" err="1" smtClean="0"/>
              <a:t>desempeño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Autoridad</a:t>
            </a:r>
            <a:r>
              <a:rPr lang="en-US" dirty="0" smtClean="0"/>
              <a:t> y </a:t>
            </a:r>
            <a:r>
              <a:rPr lang="en-US" dirty="0" err="1" smtClean="0"/>
              <a:t>facultades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Recursos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Capacitación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Colaboración</a:t>
            </a:r>
            <a:r>
              <a:rPr lang="en-US" dirty="0" smtClean="0"/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Trabajo</a:t>
            </a:r>
            <a:r>
              <a:rPr lang="en-US" dirty="0" smtClean="0"/>
              <a:t>,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proceso</a:t>
            </a:r>
            <a:r>
              <a:rPr lang="en-US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SÍ: </a:t>
            </a:r>
            <a:r>
              <a:rPr lang="en-US" smtClean="0"/>
              <a:t>Explique</a:t>
            </a:r>
            <a:r>
              <a:rPr lang="en-US" baseline="0" smtClean="0"/>
              <a:t> cómo comprender los resultados de la encuesta.</a:t>
            </a:r>
          </a:p>
          <a:p>
            <a:endParaRPr lang="en-US" baseline="0" smtClean="0"/>
          </a:p>
          <a:p>
            <a:r>
              <a:rPr lang="en-US" sz="1200" b="1" baseline="0" smtClean="0"/>
              <a:t>NOTAS: </a:t>
            </a:r>
          </a:p>
          <a:p>
            <a:r>
              <a:rPr lang="en-US" sz="1200" baseline="0" smtClean="0"/>
              <a:t>La mayoría de las preguntas de la encuesta utilizaron una escala de 5 puntos que iba desde Muy bueno/Muy de acuerdo hasta Muy malo/Muy en desacuerdo.</a:t>
            </a:r>
          </a:p>
          <a:p>
            <a:endParaRPr lang="en-US" sz="1200" baseline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El porcentaje Favorable (sombreado en verde) indica un puntaje de Muy bueno/Muy de acuerdo [% que respondió la pregunta de la encuesta con un 5 o un 4].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El porcentaje Neutral (sombreado en amarillo) indica un puntaje de Promedio/Ni de acuerdo ni en desacuerdo [% que respondió la pregunta de la encuesta con un 3].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smtClean="0"/>
              <a:t>El porcentaje Desfavorable (sombreado en rojo) indica un puntaje de Malo/En desacuerdo/Muy malo/Muy en desacuerdo [% que respondió la pregunta de la encuesta con un 2 o un 1].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aseline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aseline="0" smtClean="0"/>
              <a:t>Las Fortalezas y Oportunidades identificadas se basan en los puntajes Favorables y Desfavorables.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SÍ:</a:t>
            </a:r>
            <a:r>
              <a:rPr lang="en-US" b="1" baseline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Para las Sesiones de "Escuchamos tu Voz" destinadas a la Gerencia, tómese el tiempo de revisar y analizar los resultados de su equipo antes de redactar y generar su plan de acción.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Solicite comentarios, formule preguntas y consulte si hay inquietudes. </a:t>
            </a:r>
          </a:p>
          <a:p>
            <a:pPr marL="171450" indent="-171450">
              <a:buFontTx/>
              <a:buChar char="-"/>
            </a:pPr>
            <a:r>
              <a:rPr lang="en-US" b="0" baseline="0" smtClean="0"/>
              <a:t>Entregue una copia de la Planilla de Planificación de Acciones de la Gerencia a todos los asistentes.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smtClean="0"/>
              <a:t>RECORDATORIO</a:t>
            </a:r>
            <a:r>
              <a:rPr lang="en-US" b="1" dirty="0" smtClean="0"/>
              <a:t>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Al </a:t>
            </a:r>
            <a:r>
              <a:rPr lang="en-US" b="0" baseline="0" dirty="0" err="1" smtClean="0"/>
              <a:t>analizar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los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resultados</a:t>
            </a:r>
            <a:r>
              <a:rPr lang="en-US" b="0" baseline="0" dirty="0" smtClean="0"/>
              <a:t> y </a:t>
            </a:r>
            <a:r>
              <a:rPr lang="en-US" b="0" baseline="0" dirty="0" err="1" smtClean="0"/>
              <a:t>generar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</a:t>
            </a:r>
            <a:r>
              <a:rPr lang="en-US" b="0" baseline="0" dirty="0" smtClean="0"/>
              <a:t> plan de </a:t>
            </a:r>
            <a:r>
              <a:rPr lang="en-US" b="0" baseline="0" dirty="0" err="1" smtClean="0"/>
              <a:t>acción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utilice</a:t>
            </a:r>
            <a:r>
              <a:rPr lang="en-US" b="0" baseline="0" dirty="0" smtClean="0"/>
              <a:t> la </a:t>
            </a:r>
            <a:r>
              <a:rPr lang="en-US" b="0" baseline="0" dirty="0" err="1" smtClean="0"/>
              <a:t>Biblioteca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Recursos</a:t>
            </a:r>
            <a:r>
              <a:rPr lang="en-US" b="0" baseline="0" dirty="0" smtClean="0"/>
              <a:t> para </a:t>
            </a:r>
            <a:r>
              <a:rPr lang="en-US" b="0" baseline="0" dirty="0" err="1" smtClean="0"/>
              <a:t>Planificación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Acciones</a:t>
            </a:r>
            <a:r>
              <a:rPr lang="en-US" b="0" baseline="0" dirty="0" smtClean="0"/>
              <a:t> para </a:t>
            </a:r>
            <a:r>
              <a:rPr lang="en-US" b="0" baseline="0" dirty="0" err="1" smtClean="0"/>
              <a:t>aclarar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preguntas</a:t>
            </a:r>
            <a:r>
              <a:rPr lang="en-US" b="0" baseline="0" dirty="0" smtClean="0"/>
              <a:t> y </a:t>
            </a:r>
            <a:r>
              <a:rPr lang="en-US" b="0" baseline="0" dirty="0" err="1" smtClean="0"/>
              <a:t>posibles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acciones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puede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encontrarla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en</a:t>
            </a:r>
            <a:r>
              <a:rPr lang="en-US" b="0" baseline="0" dirty="0" smtClean="0"/>
              <a:t> el </a:t>
            </a:r>
            <a:r>
              <a:rPr lang="en-US" b="0" baseline="0" dirty="0" err="1" smtClean="0"/>
              <a:t>Sitio</a:t>
            </a:r>
            <a:r>
              <a:rPr lang="en-US" b="0" baseline="0" dirty="0" smtClean="0"/>
              <a:t> Web de </a:t>
            </a:r>
            <a:r>
              <a:rPr lang="en-US" b="0" baseline="0" dirty="0" err="1" smtClean="0"/>
              <a:t>Compromiso</a:t>
            </a:r>
            <a:r>
              <a:rPr lang="en-US" b="0" baseline="0" dirty="0" smtClean="0"/>
              <a:t> de </a:t>
            </a:r>
            <a:r>
              <a:rPr lang="en-US" b="0" baseline="0" dirty="0" err="1" smtClean="0"/>
              <a:t>Empleados</a:t>
            </a:r>
            <a:r>
              <a:rPr lang="en-US" b="0" baseline="0" dirty="0" smtClean="0"/>
              <a:t>). 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8" y="1797861"/>
            <a:ext cx="6500812" cy="1470025"/>
          </a:xfrm>
        </p:spPr>
        <p:txBody>
          <a:bodyPr/>
          <a:lstStyle>
            <a:lvl1pPr algn="l"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38" y="3258409"/>
            <a:ext cx="6500812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300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34428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535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537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36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350330"/>
            <a:ext cx="7772400" cy="1362075"/>
          </a:xfrm>
        </p:spPr>
        <p:txBody>
          <a:bodyPr anchor="t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3758363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673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253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46459"/>
            <a:ext cx="9144000" cy="111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 userDrawn="1"/>
        </p:nvSpPr>
        <p:spPr>
          <a:xfrm>
            <a:off x="166115" y="177398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 cap="all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4"/>
          <p:cNvSpPr>
            <a:spLocks noGrp="1"/>
          </p:cNvSpPr>
          <p:nvPr>
            <p:ph type="title" idx="4294967295"/>
          </p:nvPr>
        </p:nvSpPr>
        <p:spPr>
          <a:xfrm>
            <a:off x="249238" y="1930008"/>
            <a:ext cx="7772400" cy="1362075"/>
          </a:xfrm>
        </p:spPr>
        <p:txBody>
          <a:bodyPr/>
          <a:lstStyle/>
          <a:p>
            <a:r>
              <a:rPr lang="en-US" smtClean="0"/>
              <a:t>DIVIDER SLIDE</a:t>
            </a:r>
            <a:br>
              <a:rPr lang="en-US" smtClean="0"/>
            </a:br>
            <a:r>
              <a:rPr lang="en-US" smtClean="0"/>
              <a:t>TITLE PAGE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50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0273"/>
            <a:ext cx="5111750" cy="51784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7637" y="720274"/>
            <a:ext cx="3008313" cy="92814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67637" y="2058153"/>
            <a:ext cx="3008313" cy="361270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637" y="1950423"/>
            <a:ext cx="3026712" cy="0"/>
          </a:xfrm>
          <a:prstGeom prst="line">
            <a:avLst/>
          </a:prstGeom>
          <a:ln>
            <a:solidFill>
              <a:srgbClr val="EA00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762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0432" y="1380067"/>
            <a:ext cx="6443135" cy="3949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209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848"/>
            <a:ext cx="9144000" cy="1216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61" y="210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61" y="1581254"/>
            <a:ext cx="8229600" cy="406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5369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54" r:id="rId6"/>
    <p:sldLayoutId id="2147483662" r:id="rId7"/>
    <p:sldLayoutId id="2147483656" r:id="rId8"/>
    <p:sldLayoutId id="2147483663" r:id="rId9"/>
    <p:sldLayoutId id="2147483664" r:id="rId10"/>
  </p:sldLayoutIdLst>
  <p:transition/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0" Type="http://schemas.openxmlformats.org/officeDocument/2006/relationships/image" Target="../media/image1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/>
          <p:nvPr/>
        </p:nvSpPr>
        <p:spPr>
          <a:xfrm>
            <a:off x="195263" y="2295008"/>
            <a:ext cx="6205537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err="1" smtClean="0"/>
              <a:t>Encuesta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el </a:t>
            </a:r>
            <a:r>
              <a:rPr lang="en-US" sz="2800" dirty="0" err="1" smtClean="0"/>
              <a:t>Compromiso</a:t>
            </a:r>
            <a:r>
              <a:rPr lang="en-US" sz="2800" dirty="0" smtClean="0"/>
              <a:t> de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Empleados</a:t>
            </a:r>
            <a:r>
              <a:rPr lang="en-US" sz="2800" dirty="0" smtClean="0"/>
              <a:t> 2019</a:t>
            </a:r>
            <a:endParaRPr lang="en-US" sz="2800" dirty="0"/>
          </a:p>
        </p:txBody>
      </p:sp>
      <p:sp>
        <p:nvSpPr>
          <p:cNvPr id="6" name="Subtitle 2"/>
          <p:cNvSpPr txBox="1"/>
          <p:nvPr/>
        </p:nvSpPr>
        <p:spPr>
          <a:xfrm>
            <a:off x="249237" y="3213189"/>
            <a:ext cx="7596049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&lt;</a:t>
            </a:r>
            <a:r>
              <a:rPr lang="en-US" sz="1900" dirty="0" err="1" smtClean="0"/>
              <a:t>Introducir</a:t>
            </a:r>
            <a:r>
              <a:rPr lang="en-US" sz="1900" dirty="0" smtClean="0"/>
              <a:t> </a:t>
            </a:r>
            <a:r>
              <a:rPr lang="en-US" sz="1900" dirty="0" err="1" smtClean="0"/>
              <a:t>Nombre</a:t>
            </a:r>
            <a:r>
              <a:rPr lang="en-US" sz="1900" dirty="0" smtClean="0"/>
              <a:t> de la </a:t>
            </a:r>
            <a:r>
              <a:rPr lang="en-US" sz="1900" dirty="0" err="1" smtClean="0"/>
              <a:t>Unidad</a:t>
            </a:r>
            <a:r>
              <a:rPr lang="en-US" sz="1900" dirty="0" smtClean="0"/>
              <a:t>&gt;</a:t>
            </a:r>
            <a:endParaRPr lang="en-US" sz="1900" dirty="0"/>
          </a:p>
        </p:txBody>
      </p:sp>
      <p:grpSp>
        <p:nvGrpSpPr>
          <p:cNvPr id="7" name="team"/>
          <p:cNvGrpSpPr/>
          <p:nvPr/>
        </p:nvGrpSpPr>
        <p:grpSpPr>
          <a:xfrm>
            <a:off x="195263" y="4683214"/>
            <a:ext cx="4059790" cy="2367446"/>
            <a:chOff x="0" y="0"/>
            <a:chExt cx="6618430" cy="4241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78" y="0"/>
              <a:ext cx="1823667" cy="4241814"/>
            </a:xfrm>
            <a:prstGeom prst="rect">
              <a:avLst/>
            </a:prstGeom>
          </p:spPr>
        </p:pic>
        <p:pic>
          <p:nvPicPr>
            <p:cNvPr id="9" name="Weebl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872" y="581978"/>
              <a:ext cx="1882558" cy="3087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2127" y="630278"/>
              <a:ext cx="2333182" cy="31156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0434"/>
              <a:ext cx="1924885" cy="30782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695" y="569266"/>
              <a:ext cx="2052988" cy="312713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9722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Dimensiones y Preguntas de la Encuesta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NOTA: </a:t>
            </a:r>
            <a:r>
              <a:rPr lang="es-E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Las preguntas con un * después del texto se hicieron solamente en la encuesta online. 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74670"/>
              </p:ext>
            </p:extLst>
          </p:nvPr>
        </p:nvGraphicFramePr>
        <p:xfrm>
          <a:off x="800100" y="1297922"/>
          <a:ext cx="7543800" cy="52062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3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0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Dimensión</a:t>
                      </a:r>
                      <a:endParaRPr lang="en-US" sz="13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Preguntas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79402" marR="79402" marT="39701" marB="397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Colaboración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grupo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recibe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apoyo</a:t>
                      </a:r>
                      <a:r>
                        <a:rPr lang="en-US" sz="1000" dirty="0" smtClean="0"/>
                        <a:t> de gran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parte de las </a:t>
                      </a:r>
                      <a:r>
                        <a:rPr lang="en-US" sz="1000" dirty="0" err="1" smtClean="0"/>
                        <a:t>otras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áreas</a:t>
                      </a:r>
                      <a:r>
                        <a:rPr lang="en-US" sz="1000" dirty="0" smtClean="0"/>
                        <a:t> de las que </a:t>
                      </a:r>
                      <a:r>
                        <a:rPr lang="en-US" sz="1000" dirty="0" err="1" smtClean="0"/>
                        <a:t>dependemos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43.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grupo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hay </a:t>
                      </a:r>
                      <a:r>
                        <a:rPr lang="en-US" sz="1000" dirty="0" err="1" smtClean="0"/>
                        <a:t>buena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colaboración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Habilitación de los Empleados</a:t>
                      </a:r>
                      <a:endParaRPr lang="en-US" sz="1000" b="1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28. Las </a:t>
                      </a:r>
                      <a:r>
                        <a:rPr lang="en-US" sz="1000" dirty="0" err="1" smtClean="0"/>
                        <a:t>condiciones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permiten</a:t>
                      </a:r>
                      <a:r>
                        <a:rPr lang="en-US" sz="1000" dirty="0" smtClean="0"/>
                        <a:t> que sea lo </a:t>
                      </a:r>
                      <a:r>
                        <a:rPr lang="en-US" sz="1000" dirty="0" err="1" smtClean="0"/>
                        <a:t>más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productivo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posible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/>
                      <a:r>
                        <a:rPr lang="en-US" sz="1000" dirty="0" smtClean="0"/>
                        <a:t>33.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aprovecha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aptitudes y </a:t>
                      </a:r>
                      <a:r>
                        <a:rPr lang="en-US" sz="1000" dirty="0" err="1" smtClean="0"/>
                        <a:t>capacidades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34. </a:t>
                      </a:r>
                      <a:r>
                        <a:rPr lang="en-US" sz="1000" dirty="0" err="1" smtClean="0"/>
                        <a:t>Mi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me </a:t>
                      </a:r>
                      <a:r>
                        <a:rPr lang="en-US" sz="1000" dirty="0" err="1" smtClean="0"/>
                        <a:t>brinda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oportunidad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tareas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estimulantes</a:t>
                      </a:r>
                      <a:r>
                        <a:rPr lang="en-US" sz="1000" dirty="0" smtClean="0"/>
                        <a:t> e </a:t>
                      </a:r>
                      <a:r>
                        <a:rPr lang="en-US" sz="1000" dirty="0" err="1" smtClean="0"/>
                        <a:t>interesantes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42. No </a:t>
                      </a:r>
                      <a:r>
                        <a:rPr lang="en-US" sz="1000" dirty="0" err="1" smtClean="0"/>
                        <a:t>existen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obstáculos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significativos</a:t>
                      </a:r>
                      <a:r>
                        <a:rPr lang="en-US" sz="1000" dirty="0" smtClean="0"/>
                        <a:t> que me </a:t>
                      </a:r>
                      <a:r>
                        <a:rPr lang="en-US" sz="1000" dirty="0" err="1" smtClean="0"/>
                        <a:t>imposibiliten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Misión</a:t>
                      </a:r>
                      <a:r>
                        <a:rPr lang="en-US" sz="1000" b="1" baseline="0" smtClean="0"/>
                        <a:t> y Valores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10.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en-US" sz="1000" u="none" strike="noStrike" dirty="0" err="1" smtClean="0"/>
                        <a:t>Conozco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misión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11.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plenamente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misión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12. </a:t>
                      </a:r>
                      <a:r>
                        <a:rPr lang="en-US" sz="1000" u="none" strike="noStrike" dirty="0" err="1" smtClean="0"/>
                        <a:t>Conozco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los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valores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13.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plenamente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los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valores</a:t>
                      </a:r>
                      <a:r>
                        <a:rPr lang="en-US" sz="1000" u="none" strike="noStrike" dirty="0" smtClean="0"/>
                        <a:t> de Aramark.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089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Gestión del Desempeño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25. </a:t>
                      </a:r>
                      <a:r>
                        <a:rPr lang="en-US" sz="1000" u="none" strike="noStrike" dirty="0" err="1" smtClean="0"/>
                        <a:t>Recibo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comentarios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claros</a:t>
                      </a:r>
                      <a:r>
                        <a:rPr lang="en-US" sz="1000" u="none" strike="noStrike" dirty="0" smtClean="0"/>
                        <a:t> y </a:t>
                      </a:r>
                      <a:r>
                        <a:rPr lang="en-US" sz="1000" u="none" strike="noStrike" dirty="0" err="1" smtClean="0"/>
                        <a:t>frecuentes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sobre</a:t>
                      </a:r>
                      <a:r>
                        <a:rPr lang="en-US" sz="1000" u="none" strike="noStrike" dirty="0" smtClean="0"/>
                        <a:t> la forma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que </a:t>
                      </a:r>
                      <a:r>
                        <a:rPr lang="en-US" sz="1000" u="none" strike="noStrike" dirty="0" err="1" smtClean="0"/>
                        <a:t>realizo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26.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cómo</a:t>
                      </a:r>
                      <a:r>
                        <a:rPr lang="en-US" sz="1000" u="none" strike="noStrike" dirty="0" smtClean="0"/>
                        <a:t> se </a:t>
                      </a:r>
                      <a:r>
                        <a:rPr lang="en-US" sz="1000" u="none" strike="noStrike" dirty="0" err="1" smtClean="0"/>
                        <a:t>evalúa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desempeño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27.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qué</a:t>
                      </a:r>
                      <a:r>
                        <a:rPr lang="en-US" sz="1000" u="none" strike="noStrike" dirty="0" smtClean="0"/>
                        <a:t> se </a:t>
                      </a:r>
                      <a:r>
                        <a:rPr lang="en-US" sz="1000" u="none" strike="noStrike" dirty="0" err="1" smtClean="0"/>
                        <a:t>espera</a:t>
                      </a:r>
                      <a:r>
                        <a:rPr lang="en-US" sz="1000" u="none" strike="noStrike" dirty="0" smtClean="0"/>
                        <a:t> de </a:t>
                      </a:r>
                      <a:r>
                        <a:rPr lang="en-US" sz="1000" u="none" strike="noStrike" dirty="0" err="1" smtClean="0"/>
                        <a:t>mí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71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Recursos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23. </a:t>
                      </a:r>
                      <a:r>
                        <a:rPr lang="en-US" sz="1000" dirty="0" err="1" smtClean="0"/>
                        <a:t>Dispongo</a:t>
                      </a:r>
                      <a:r>
                        <a:rPr lang="en-US" sz="1000" dirty="0" smtClean="0"/>
                        <a:t> de la </a:t>
                      </a:r>
                      <a:r>
                        <a:rPr lang="en-US" sz="1000" dirty="0" err="1" smtClean="0"/>
                        <a:t>información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necesaria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baseline="0" dirty="0" smtClean="0"/>
                        <a:t>24. </a:t>
                      </a:r>
                      <a:r>
                        <a:rPr lang="en-US" sz="1000" baseline="0" dirty="0" err="1" smtClean="0"/>
                        <a:t>Dispongo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recursos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necesarios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de forma </a:t>
                      </a:r>
                      <a:r>
                        <a:rPr lang="en-US" sz="1000" dirty="0" err="1" smtClean="0"/>
                        <a:t>eficaz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55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Seguimiento</a:t>
                      </a:r>
                      <a:r>
                        <a:rPr lang="en-US" sz="1000" b="1" dirty="0" smtClean="0"/>
                        <a:t> de la </a:t>
                      </a:r>
                      <a:r>
                        <a:rPr lang="en-US" sz="1000" b="1" dirty="0" err="1" smtClean="0"/>
                        <a:t>Encuesta</a:t>
                      </a:r>
                      <a:r>
                        <a:rPr lang="en-US" sz="1000" b="1" dirty="0" smtClean="0"/>
                        <a:t> (solo online)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46. Participé en una reunión informativa sobre los resultados de la encuesta anterior.*</a:t>
                      </a:r>
                    </a:p>
                    <a:p>
                      <a:r>
                        <a:rPr lang="en-US" sz="1000" smtClean="0"/>
                        <a:t>47. Se han tomado medidas con respecto a los temas surgidos en la última encuesta.*</a:t>
                      </a:r>
                    </a:p>
                    <a:p>
                      <a:r>
                        <a:rPr lang="en-US" sz="1000" smtClean="0"/>
                        <a:t>48.</a:t>
                      </a:r>
                      <a:r>
                        <a:rPr lang="en-US" sz="1000" baseline="0" smtClean="0"/>
                        <a:t> </a:t>
                      </a:r>
                      <a:r>
                        <a:rPr lang="en-US" sz="1000" smtClean="0"/>
                        <a:t>Se ha mejorado a partir de los resultados de la encuesta anterior.*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Capacitación</a:t>
                      </a:r>
                      <a:endParaRPr lang="en-US" sz="1000" b="1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31. Aramark </a:t>
                      </a:r>
                      <a:r>
                        <a:rPr lang="en-US" sz="1000" dirty="0" err="1" smtClean="0"/>
                        <a:t>entrega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que me </a:t>
                      </a:r>
                      <a:r>
                        <a:rPr lang="en-US" sz="1000" dirty="0" err="1" smtClean="0"/>
                        <a:t>ayuda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hacer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r>
                        <a:rPr lang="en-US" sz="1000" dirty="0" smtClean="0"/>
                        <a:t>41. Los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nuevos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reciben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necesaria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realizar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</a:t>
                      </a:r>
                      <a:endParaRPr lang="en-US" sz="1000" dirty="0"/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428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Trabajo</a:t>
                      </a:r>
                      <a:r>
                        <a:rPr lang="en-US" sz="1000" b="1" dirty="0" smtClean="0"/>
                        <a:t>,</a:t>
                      </a:r>
                      <a:r>
                        <a:rPr lang="en-US" sz="1000" b="1" baseline="0" dirty="0" smtClean="0"/>
                        <a:t> </a:t>
                      </a:r>
                      <a:r>
                        <a:rPr lang="en-US" sz="1000" b="1" baseline="0" dirty="0" err="1" smtClean="0"/>
                        <a:t>Estructura</a:t>
                      </a:r>
                      <a:r>
                        <a:rPr lang="en-US" sz="1000" b="1" baseline="0" dirty="0" smtClean="0"/>
                        <a:t> y </a:t>
                      </a:r>
                      <a:r>
                        <a:rPr lang="en-US" sz="1000" b="1" baseline="0" dirty="0" err="1" smtClean="0"/>
                        <a:t>Procesos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 La </a:t>
                      </a:r>
                      <a:r>
                        <a:rPr lang="en-US" sz="1000" dirty="0" err="1" smtClean="0"/>
                        <a:t>seguridad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su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área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r>
                        <a:rPr lang="en-US" sz="1000" dirty="0" smtClean="0"/>
                        <a:t>39.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organizado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23433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Objetivos de la Encuesta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7" y="1307340"/>
            <a:ext cx="8779015" cy="4250207"/>
          </a:xfrm>
        </p:spPr>
        <p:txBody>
          <a:bodyPr>
            <a:normAutofit fontScale="95000" lnSpcReduction="10000"/>
          </a:bodyPr>
          <a:lstStyle/>
          <a:p>
            <a:pPr marL="400050" lvl="1" indent="0">
              <a:buNone/>
            </a:pPr>
            <a:r>
              <a:rPr lang="es-ES" sz="2100" dirty="0"/>
              <a:t>La Encuesta Global sobre el Compromiso de Aramark le brinda a cada empleado la oportunidad de compartir, de manera confidencial, sus opiniones sobre Aramark respecto de varios temas</a:t>
            </a:r>
            <a:r>
              <a:rPr lang="es-ES" sz="2100"/>
              <a:t>. </a:t>
            </a:r>
            <a:endParaRPr lang="es-ES" sz="21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 smtClean="0"/>
              <a:t>Liderazgo</a:t>
            </a:r>
            <a:r>
              <a:rPr lang="en-US" sz="1900" dirty="0" smtClean="0"/>
              <a:t> de la </a:t>
            </a:r>
            <a:r>
              <a:rPr lang="en-US" sz="1900" dirty="0" err="1" smtClean="0"/>
              <a:t>Compañía</a:t>
            </a:r>
            <a:endParaRPr lang="en-US" sz="19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 smtClean="0"/>
              <a:t>Apoyo</a:t>
            </a:r>
            <a:r>
              <a:rPr lang="en-US" sz="1900" dirty="0" smtClean="0"/>
              <a:t>/</a:t>
            </a:r>
            <a:r>
              <a:rPr lang="en-US" sz="1900" dirty="0" err="1" smtClean="0"/>
              <a:t>Recursos</a:t>
            </a:r>
            <a:r>
              <a:rPr lang="en-US" sz="1900" dirty="0" smtClean="0"/>
              <a:t> </a:t>
            </a:r>
            <a:r>
              <a:rPr lang="en-US" sz="1900" dirty="0"/>
              <a:t>para </a:t>
            </a:r>
            <a:r>
              <a:rPr lang="en-US" sz="1900" dirty="0" err="1"/>
              <a:t>Empleados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Herramientas</a:t>
            </a:r>
            <a:r>
              <a:rPr lang="en-US" sz="1900" dirty="0"/>
              <a:t> y </a:t>
            </a:r>
            <a:r>
              <a:rPr lang="en-US" sz="1900" dirty="0" err="1"/>
              <a:t>Procesos</a:t>
            </a:r>
            <a:endParaRPr lang="en-US" sz="19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 err="1"/>
              <a:t>Capacitación</a:t>
            </a:r>
            <a:r>
              <a:rPr lang="en-US" sz="1900" dirty="0"/>
              <a:t> y </a:t>
            </a:r>
            <a:r>
              <a:rPr lang="en-US" sz="1900" dirty="0" err="1" smtClean="0"/>
              <a:t>Desarrollo</a:t>
            </a:r>
            <a:endParaRPr lang="en-US" sz="19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00050" lvl="1" indent="0">
              <a:buNone/>
            </a:pPr>
            <a:r>
              <a:rPr lang="en-US" sz="2100" dirty="0"/>
              <a:t>Los </a:t>
            </a:r>
            <a:r>
              <a:rPr lang="en-US" sz="2100" dirty="0" err="1"/>
              <a:t>resultados</a:t>
            </a:r>
            <a:r>
              <a:rPr lang="en-US" sz="2100" dirty="0"/>
              <a:t> de la </a:t>
            </a:r>
            <a:r>
              <a:rPr lang="en-US" sz="2100" dirty="0" err="1"/>
              <a:t>encuesta</a:t>
            </a:r>
            <a:r>
              <a:rPr lang="en-US" sz="2100" dirty="0"/>
              <a:t> </a:t>
            </a:r>
            <a:r>
              <a:rPr lang="en-US" sz="2100" dirty="0" err="1"/>
              <a:t>ayudan</a:t>
            </a:r>
            <a:r>
              <a:rPr lang="en-US" sz="2100" dirty="0"/>
              <a:t> a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tendencias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las </a:t>
            </a:r>
            <a:r>
              <a:rPr lang="en-US" sz="2100" dirty="0" err="1"/>
              <a:t>actitudes</a:t>
            </a:r>
            <a:r>
              <a:rPr lang="en-US" sz="2100" dirty="0"/>
              <a:t> y las </a:t>
            </a:r>
            <a:r>
              <a:rPr lang="en-US" sz="2100" dirty="0" err="1"/>
              <a:t>percepciones</a:t>
            </a:r>
            <a:r>
              <a:rPr lang="en-US" sz="2100" dirty="0"/>
              <a:t> de </a:t>
            </a:r>
            <a:r>
              <a:rPr lang="en-US" sz="2100" dirty="0" err="1"/>
              <a:t>los</a:t>
            </a:r>
            <a:r>
              <a:rPr lang="en-US" sz="2100" dirty="0"/>
              <a:t> </a:t>
            </a:r>
            <a:r>
              <a:rPr lang="en-US" sz="2100" dirty="0" err="1"/>
              <a:t>empleados</a:t>
            </a:r>
            <a:r>
              <a:rPr lang="en-US" sz="2100" dirty="0"/>
              <a:t> con el </a:t>
            </a:r>
            <a:r>
              <a:rPr lang="en-US" sz="2100" dirty="0" err="1"/>
              <a:t>paso</a:t>
            </a:r>
            <a:r>
              <a:rPr lang="en-US" sz="2100" dirty="0"/>
              <a:t> del </a:t>
            </a:r>
            <a:r>
              <a:rPr lang="en-US" sz="2100" dirty="0" err="1" smtClean="0"/>
              <a:t>tiempo</a:t>
            </a:r>
            <a:r>
              <a:rPr lang="en-US" sz="21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400050" lvl="1" indent="0">
              <a:buNone/>
            </a:pPr>
            <a:r>
              <a:rPr lang="en-US" sz="2100" dirty="0"/>
              <a:t>Los </a:t>
            </a:r>
            <a:r>
              <a:rPr lang="en-US" sz="2100" dirty="0" err="1"/>
              <a:t>líderes</a:t>
            </a:r>
            <a:r>
              <a:rPr lang="en-US" sz="2100" dirty="0"/>
              <a:t> </a:t>
            </a:r>
            <a:r>
              <a:rPr lang="en-US" sz="2100" dirty="0" err="1"/>
              <a:t>podrán</a:t>
            </a:r>
            <a:r>
              <a:rPr lang="en-US" sz="2100" dirty="0"/>
              <a:t>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fortalezas</a:t>
            </a:r>
            <a:r>
              <a:rPr lang="en-US" sz="2100" dirty="0"/>
              <a:t> y </a:t>
            </a:r>
            <a:r>
              <a:rPr lang="en-US" sz="2100" dirty="0" err="1"/>
              <a:t>detectar</a:t>
            </a:r>
            <a:r>
              <a:rPr lang="en-US" sz="2100" dirty="0"/>
              <a:t> </a:t>
            </a:r>
            <a:r>
              <a:rPr lang="en-US" sz="2100" dirty="0" err="1"/>
              <a:t>oportunidades</a:t>
            </a:r>
            <a:r>
              <a:rPr lang="en-US" sz="2100" dirty="0"/>
              <a:t> de </a:t>
            </a:r>
            <a:r>
              <a:rPr lang="en-US" sz="2100" dirty="0" err="1"/>
              <a:t>mejora</a:t>
            </a:r>
            <a:r>
              <a:rPr lang="en-US" sz="2100" dirty="0"/>
              <a:t> a fin de </a:t>
            </a:r>
            <a:r>
              <a:rPr lang="en-US" sz="2100" dirty="0" err="1"/>
              <a:t>impulsar</a:t>
            </a:r>
            <a:r>
              <a:rPr lang="en-US" sz="2100" dirty="0"/>
              <a:t> la </a:t>
            </a:r>
            <a:r>
              <a:rPr lang="en-US" sz="2100" dirty="0" err="1"/>
              <a:t>efectividad</a:t>
            </a:r>
            <a:r>
              <a:rPr lang="en-US" sz="2100" dirty="0"/>
              <a:t> </a:t>
            </a:r>
            <a:r>
              <a:rPr lang="en-US" sz="2100" dirty="0" err="1"/>
              <a:t>organizacional</a:t>
            </a:r>
            <a:r>
              <a:rPr lang="en-US" sz="21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1250337"/>
            <a:ext cx="362804" cy="3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3673103"/>
            <a:ext cx="362804" cy="36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596664"/>
            <a:ext cx="362804" cy="365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2409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Proceso de la Encuesta sobre el Compromiso</a:t>
            </a:r>
            <a:endParaRPr lang="en-US"/>
          </a:p>
        </p:txBody>
      </p:sp>
      <p:grpSp>
        <p:nvGrpSpPr>
          <p:cNvPr id="4" name="Administer"/>
          <p:cNvGrpSpPr/>
          <p:nvPr>
            <p:custDataLst>
              <p:tags r:id="rId2"/>
            </p:custDataLst>
          </p:nvPr>
        </p:nvGrpSpPr>
        <p:grpSpPr>
          <a:xfrm>
            <a:off x="3440765" y="1264920"/>
            <a:ext cx="2214361" cy="864046"/>
            <a:chOff x="2846662" y="-4228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2846662" y="-4228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893502" y="4555"/>
              <a:ext cx="2671194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Aplicar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la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Encuesta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Share Results"/>
          <p:cNvGrpSpPr/>
          <p:nvPr>
            <p:custDataLst>
              <p:tags r:id="rId3"/>
            </p:custDataLst>
          </p:nvPr>
        </p:nvGrpSpPr>
        <p:grpSpPr>
          <a:xfrm>
            <a:off x="5733375" y="4401868"/>
            <a:ext cx="2577914" cy="868680"/>
            <a:chOff x="4468969" y="3038880"/>
            <a:chExt cx="2946580" cy="959512"/>
          </a:xfr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4691765" y="3038880"/>
              <a:ext cx="2562912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10"/>
            <p:cNvSpPr/>
            <p:nvPr/>
          </p:nvSpPr>
          <p:spPr>
            <a:xfrm>
              <a:off x="4468969" y="3085720"/>
              <a:ext cx="2946580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17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Compartir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17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y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Priorizar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las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Áreas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Oportunidad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0" name="Action Plans"/>
          <p:cNvGrpSpPr/>
          <p:nvPr>
            <p:custDataLst>
              <p:tags r:id="rId4"/>
            </p:custDataLst>
          </p:nvPr>
        </p:nvGrpSpPr>
        <p:grpSpPr>
          <a:xfrm>
            <a:off x="3451602" y="5643438"/>
            <a:ext cx="2214361" cy="868680"/>
            <a:chOff x="2846662" y="406593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2846662" y="406593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2920740" y="4112775"/>
              <a:ext cx="2671196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Desarrollar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ct val="900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Planes de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Acción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Implement the plan"/>
          <p:cNvGrpSpPr/>
          <p:nvPr>
            <p:custDataLst>
              <p:tags r:id="rId5"/>
            </p:custDataLst>
          </p:nvPr>
        </p:nvGrpSpPr>
        <p:grpSpPr>
          <a:xfrm>
            <a:off x="784602" y="4454454"/>
            <a:ext cx="2214361" cy="868680"/>
            <a:chOff x="1067750" y="3038880"/>
            <a:chExt cx="2764874" cy="959512"/>
          </a:xfrm>
          <a:solidFill>
            <a:srgbClr val="05859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1067750" y="3038880"/>
              <a:ext cx="2764874" cy="9595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1328665" y="3075199"/>
              <a:ext cx="220991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000"/>
                </a:lnSpc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Implementar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2000"/>
                </a:lnSpc>
                <a:defRPr/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el Plan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Follow Up"/>
          <p:cNvGrpSpPr/>
          <p:nvPr>
            <p:custDataLst>
              <p:tags r:id="rId6"/>
            </p:custDataLst>
          </p:nvPr>
        </p:nvGrpSpPr>
        <p:grpSpPr>
          <a:xfrm>
            <a:off x="707921" y="2373638"/>
            <a:ext cx="2346715" cy="910590"/>
            <a:chOff x="972007" y="952761"/>
            <a:chExt cx="2930134" cy="695499"/>
          </a:xfrm>
          <a:solidFill>
            <a:srgbClr val="0549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1067750" y="984771"/>
              <a:ext cx="2764874" cy="6634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19"/>
            <p:cNvSpPr/>
            <p:nvPr/>
          </p:nvSpPr>
          <p:spPr>
            <a:xfrm>
              <a:off x="972007" y="952761"/>
              <a:ext cx="2930134" cy="5848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lnSpc>
                  <a:spcPts val="1700"/>
                </a:lnSpc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Realizar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un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Seguimiento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Comunicar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Avances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Analyze"/>
          <p:cNvGrpSpPr/>
          <p:nvPr>
            <p:custDataLst>
              <p:tags r:id="rId7"/>
            </p:custDataLst>
          </p:nvPr>
        </p:nvGrpSpPr>
        <p:grpSpPr>
          <a:xfrm>
            <a:off x="6096928" y="2432046"/>
            <a:ext cx="2214361" cy="868680"/>
            <a:chOff x="4625574" y="984769"/>
            <a:chExt cx="2764874" cy="959512"/>
          </a:xfrm>
          <a:solidFill>
            <a:srgbClr val="00416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/>
            <p:cNvSpPr/>
            <p:nvPr/>
          </p:nvSpPr>
          <p:spPr>
            <a:xfrm>
              <a:off x="4625574" y="984769"/>
              <a:ext cx="2764874" cy="95951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ed Rectangle 7"/>
            <p:cNvSpPr/>
            <p:nvPr/>
          </p:nvSpPr>
          <p:spPr>
            <a:xfrm>
              <a:off x="4672414" y="1020071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Analizar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e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Interpretar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Resultados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1594" y="2908377"/>
            <a:ext cx="2460813" cy="1860721"/>
            <a:chOff x="3324036" y="2816937"/>
            <a:chExt cx="2460813" cy="1860721"/>
          </a:xfrm>
        </p:grpSpPr>
        <p:sp>
          <p:nvSpPr>
            <p:cNvPr id="23" name="Oval 22"/>
            <p:cNvSpPr/>
            <p:nvPr/>
          </p:nvSpPr>
          <p:spPr>
            <a:xfrm>
              <a:off x="3600955" y="2844054"/>
              <a:ext cx="1837944" cy="1833604"/>
            </a:xfrm>
            <a:prstGeom prst="ellipse">
              <a:avLst/>
            </a:prstGeom>
            <a:solidFill>
              <a:srgbClr val="EA0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36" y="3068731"/>
              <a:ext cx="1245421" cy="1333137"/>
            </a:xfrm>
            <a:prstGeom prst="rect">
              <a:avLst/>
            </a:prstGeom>
          </p:spPr>
        </p:pic>
        <p:pic>
          <p:nvPicPr>
            <p:cNvPr id="25" name="Picture 24"/>
            <p:cNvPicPr preferRelativeResize="0"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16" y="2816937"/>
              <a:ext cx="1276933" cy="1823316"/>
            </a:xfrm>
            <a:prstGeom prst="rect">
              <a:avLst/>
            </a:prstGeom>
          </p:spPr>
        </p:pic>
      </p:grpSp>
      <p:pic>
        <p:nvPicPr>
          <p:cNvPr id="26" name="last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3382986">
            <a:off x="2586639" y="1351888"/>
            <a:ext cx="447675" cy="727005"/>
          </a:xfrm>
          <a:prstGeom prst="rect">
            <a:avLst/>
          </a:prstGeom>
        </p:spPr>
      </p:pic>
      <p:pic>
        <p:nvPicPr>
          <p:cNvPr id="27" name="5-6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>
            <a:off x="1485029" y="3483123"/>
            <a:ext cx="447675" cy="727005"/>
          </a:xfrm>
          <a:prstGeom prst="rect">
            <a:avLst/>
          </a:prstGeom>
        </p:spPr>
      </p:pic>
      <p:pic>
        <p:nvPicPr>
          <p:cNvPr id="28" name="4-5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9048596">
            <a:off x="2387996" y="5634132"/>
            <a:ext cx="447675" cy="727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8118805">
            <a:off x="6328900" y="1313270"/>
            <a:ext cx="447675" cy="727005"/>
          </a:xfrm>
          <a:prstGeom prst="rect">
            <a:avLst/>
          </a:prstGeom>
        </p:spPr>
      </p:pic>
      <p:pic>
        <p:nvPicPr>
          <p:cNvPr id="30" name="2-3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0989297">
            <a:off x="7322387" y="3505014"/>
            <a:ext cx="447675" cy="727005"/>
          </a:xfrm>
          <a:prstGeom prst="rect">
            <a:avLst/>
          </a:prstGeom>
        </p:spPr>
      </p:pic>
      <p:pic>
        <p:nvPicPr>
          <p:cNvPr id="31" name="3-4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3842290">
            <a:off x="6297705" y="5711820"/>
            <a:ext cx="447675" cy="72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0345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de </a:t>
            </a:r>
            <a:r>
              <a:rPr lang="en-US" dirty="0" err="1"/>
              <a:t>Efectividad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Empleados</a:t>
            </a:r>
            <a:endParaRPr lang="en-US" dirty="0"/>
          </a:p>
        </p:txBody>
      </p:sp>
      <p:grpSp>
        <p:nvGrpSpPr>
          <p:cNvPr id="5" name="Group 155"/>
          <p:cNvGrpSpPr/>
          <p:nvPr/>
        </p:nvGrpSpPr>
        <p:grpSpPr>
          <a:xfrm>
            <a:off x="2595218" y="3153255"/>
            <a:ext cx="2468880" cy="1097280"/>
            <a:chOff x="4103384" y="3701897"/>
            <a:chExt cx="2468880" cy="1097280"/>
          </a:xfrm>
        </p:grpSpPr>
        <p:sp>
          <p:nvSpPr>
            <p:cNvPr id="6" name="Rectangle 107"/>
            <p:cNvSpPr>
              <a:spLocks noChangeArrowheads="1"/>
            </p:cNvSpPr>
            <p:nvPr/>
          </p:nvSpPr>
          <p:spPr bwMode="gray">
            <a:xfrm>
              <a:off x="4103384" y="3701897"/>
              <a:ext cx="2468880" cy="1097280"/>
            </a:xfrm>
            <a:prstGeom prst="roundRect">
              <a:avLst/>
            </a:prstGeom>
            <a:solidFill>
              <a:srgbClr val="EB002A"/>
            </a:solidFill>
            <a:ln w="38100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0" tIns="71991" rIns="0" bIns="71991" anchor="ctr" anchorCtr="0"/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Efectividad</a:t>
              </a:r>
              <a:r>
                <a:rPr lang="en-US" altLang="ja-JP" sz="1700" b="1" dirty="0" smtClean="0">
                  <a:solidFill>
                    <a:schemeClr val="bg1"/>
                  </a:solidFill>
                  <a:latin typeface="Arial" pitchFamily="34" charset="0"/>
                </a:rPr>
                <a:t> de </a:t>
              </a: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los</a:t>
              </a:r>
              <a:r>
                <a:rPr lang="en-US" altLang="ja-JP" sz="1700" b="1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altLang="ja-JP" sz="1700" b="1" dirty="0" err="1" smtClean="0">
                  <a:solidFill>
                    <a:schemeClr val="bg1"/>
                  </a:solidFill>
                  <a:latin typeface="Arial" pitchFamily="34" charset="0"/>
                </a:rPr>
                <a:t>Empleados</a:t>
              </a:r>
              <a:endParaRPr lang="en-US" altLang="ja-JP" sz="17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grpSp>
          <p:nvGrpSpPr>
            <p:cNvPr id="7" name="Group 45"/>
            <p:cNvGrpSpPr>
              <a:grpSpLocks noChangeAspect="1"/>
            </p:cNvGrpSpPr>
            <p:nvPr/>
          </p:nvGrpSpPr>
          <p:grpSpPr>
            <a:xfrm>
              <a:off x="4246253" y="3966276"/>
              <a:ext cx="709730" cy="568522"/>
              <a:chOff x="4093363" y="3985474"/>
              <a:chExt cx="614363" cy="492128"/>
            </a:xfrm>
          </p:grpSpPr>
          <p:sp>
            <p:nvSpPr>
              <p:cNvPr id="8" name="Freeform 32"/>
              <p:cNvSpPr/>
              <p:nvPr/>
            </p:nvSpPr>
            <p:spPr bwMode="auto">
              <a:xfrm>
                <a:off x="4093363" y="3985477"/>
                <a:ext cx="174137" cy="492125"/>
              </a:xfrm>
              <a:custGeom>
                <a:avLst/>
                <a:gdLst>
                  <a:gd name="T0" fmla="*/ 2147483647 w 112"/>
                  <a:gd name="T1" fmla="*/ 2147483647 h 310"/>
                  <a:gd name="T2" fmla="*/ 2147483647 w 112"/>
                  <a:gd name="T3" fmla="*/ 2147483647 h 310"/>
                  <a:gd name="T4" fmla="*/ 2147483647 w 112"/>
                  <a:gd name="T5" fmla="*/ 2147483647 h 310"/>
                  <a:gd name="T6" fmla="*/ 2147483647 w 112"/>
                  <a:gd name="T7" fmla="*/ 2147483647 h 310"/>
                  <a:gd name="T8" fmla="*/ 2147483647 w 112"/>
                  <a:gd name="T9" fmla="*/ 2147483647 h 310"/>
                  <a:gd name="T10" fmla="*/ 2147483647 w 112"/>
                  <a:gd name="T11" fmla="*/ 2147483647 h 310"/>
                  <a:gd name="T12" fmla="*/ 2147483647 w 112"/>
                  <a:gd name="T13" fmla="*/ 2147483647 h 310"/>
                  <a:gd name="T14" fmla="*/ 2147483647 w 112"/>
                  <a:gd name="T15" fmla="*/ 2147483647 h 310"/>
                  <a:gd name="T16" fmla="*/ 2147483647 w 112"/>
                  <a:gd name="T17" fmla="*/ 2147483647 h 310"/>
                  <a:gd name="T18" fmla="*/ 2147483647 w 112"/>
                  <a:gd name="T19" fmla="*/ 2147483647 h 310"/>
                  <a:gd name="T20" fmla="*/ 2147483647 w 112"/>
                  <a:gd name="T21" fmla="*/ 2147483647 h 310"/>
                  <a:gd name="T22" fmla="*/ 2147483647 w 112"/>
                  <a:gd name="T23" fmla="*/ 2147483647 h 310"/>
                  <a:gd name="T24" fmla="*/ 2147483647 w 112"/>
                  <a:gd name="T25" fmla="*/ 2147483647 h 310"/>
                  <a:gd name="T26" fmla="*/ 2147483647 w 112"/>
                  <a:gd name="T27" fmla="*/ 2147483647 h 310"/>
                  <a:gd name="T28" fmla="*/ 2147483647 w 112"/>
                  <a:gd name="T29" fmla="*/ 2147483647 h 310"/>
                  <a:gd name="T30" fmla="*/ 2147483647 w 112"/>
                  <a:gd name="T31" fmla="*/ 2147483647 h 310"/>
                  <a:gd name="T32" fmla="*/ 2147483647 w 112"/>
                  <a:gd name="T33" fmla="*/ 2147483647 h 310"/>
                  <a:gd name="T34" fmla="*/ 2147483647 w 112"/>
                  <a:gd name="T35" fmla="*/ 2147483647 h 310"/>
                  <a:gd name="T36" fmla="*/ 2147483647 w 112"/>
                  <a:gd name="T37" fmla="*/ 2147483647 h 310"/>
                  <a:gd name="T38" fmla="*/ 2147483647 w 112"/>
                  <a:gd name="T39" fmla="*/ 2147483647 h 310"/>
                  <a:gd name="T40" fmla="*/ 2147483647 w 112"/>
                  <a:gd name="T41" fmla="*/ 2147483647 h 310"/>
                  <a:gd name="T42" fmla="*/ 0 w 112"/>
                  <a:gd name="T43" fmla="*/ 2147483647 h 310"/>
                  <a:gd name="T44" fmla="*/ 2147483647 w 112"/>
                  <a:gd name="T45" fmla="*/ 2147483647 h 310"/>
                  <a:gd name="T46" fmla="*/ 2147483647 w 112"/>
                  <a:gd name="T47" fmla="*/ 2147483647 h 310"/>
                  <a:gd name="T48" fmla="*/ 2147483647 w 112"/>
                  <a:gd name="T49" fmla="*/ 2147483647 h 310"/>
                  <a:gd name="T50" fmla="*/ 2147483647 w 112"/>
                  <a:gd name="T51" fmla="*/ 2147483647 h 310"/>
                  <a:gd name="T52" fmla="*/ 2147483647 w 112"/>
                  <a:gd name="T53" fmla="*/ 2147483647 h 310"/>
                  <a:gd name="T54" fmla="*/ 2147483647 w 112"/>
                  <a:gd name="T55" fmla="*/ 2147483647 h 310"/>
                  <a:gd name="T56" fmla="*/ 2147483647 w 112"/>
                  <a:gd name="T57" fmla="*/ 2147483647 h 310"/>
                  <a:gd name="T58" fmla="*/ 2147483647 w 112"/>
                  <a:gd name="T59" fmla="*/ 2147483647 h 310"/>
                  <a:gd name="T60" fmla="*/ 2147483647 w 112"/>
                  <a:gd name="T61" fmla="*/ 2147483647 h 310"/>
                  <a:gd name="T62" fmla="*/ 2147483647 w 112"/>
                  <a:gd name="T63" fmla="*/ 2147483647 h 310"/>
                  <a:gd name="T64" fmla="*/ 2147483647 w 112"/>
                  <a:gd name="T65" fmla="*/ 2147483647 h 310"/>
                  <a:gd name="T66" fmla="*/ 2147483647 w 112"/>
                  <a:gd name="T67" fmla="*/ 2147483647 h 310"/>
                  <a:gd name="T68" fmla="*/ 2147483647 w 112"/>
                  <a:gd name="T69" fmla="*/ 2147483647 h 310"/>
                  <a:gd name="T70" fmla="*/ 2147483647 w 112"/>
                  <a:gd name="T71" fmla="*/ 2147483647 h 310"/>
                  <a:gd name="T72" fmla="*/ 2147483647 w 112"/>
                  <a:gd name="T73" fmla="*/ 2147483647 h 310"/>
                  <a:gd name="T74" fmla="*/ 2147483647 w 112"/>
                  <a:gd name="T75" fmla="*/ 2147483647 h 310"/>
                  <a:gd name="T76" fmla="*/ 2147483647 w 112"/>
                  <a:gd name="T77" fmla="*/ 2147483647 h 310"/>
                  <a:gd name="T78" fmla="*/ 2147483647 w 112"/>
                  <a:gd name="T79" fmla="*/ 2147483647 h 310"/>
                  <a:gd name="T80" fmla="*/ 2147483647 w 112"/>
                  <a:gd name="T81" fmla="*/ 2147483647 h 310"/>
                  <a:gd name="T82" fmla="*/ 2147483647 w 112"/>
                  <a:gd name="T83" fmla="*/ 2147483647 h 310"/>
                  <a:gd name="T84" fmla="*/ 2147483647 w 112"/>
                  <a:gd name="T85" fmla="*/ 2147483647 h 310"/>
                  <a:gd name="T86" fmla="*/ 2147483647 w 112"/>
                  <a:gd name="T87" fmla="*/ 2147483647 h 310"/>
                  <a:gd name="T88" fmla="*/ 2147483647 w 112"/>
                  <a:gd name="T89" fmla="*/ 2147483647 h 310"/>
                  <a:gd name="T90" fmla="*/ 2147483647 w 112"/>
                  <a:gd name="T91" fmla="*/ 0 h 310"/>
                  <a:gd name="T92" fmla="*/ 2147483647 w 112"/>
                  <a:gd name="T93" fmla="*/ 2147483647 h 310"/>
                  <a:gd name="T94" fmla="*/ 2147483647 w 112"/>
                  <a:gd name="T95" fmla="*/ 2147483647 h 310"/>
                  <a:gd name="T96" fmla="*/ 2147483647 w 112"/>
                  <a:gd name="T97" fmla="*/ 2147483647 h 310"/>
                  <a:gd name="T98" fmla="*/ 2147483647 w 112"/>
                  <a:gd name="T99" fmla="*/ 2147483647 h 310"/>
                  <a:gd name="T100" fmla="*/ 2147483647 w 112"/>
                  <a:gd name="T101" fmla="*/ 2147483647 h 310"/>
                  <a:gd name="T102" fmla="*/ 2147483647 w 112"/>
                  <a:gd name="T103" fmla="*/ 2147483647 h 310"/>
                  <a:gd name="T104" fmla="*/ 2147483647 w 112"/>
                  <a:gd name="T105" fmla="*/ 2147483647 h 310"/>
                  <a:gd name="T106" fmla="*/ 2147483647 w 112"/>
                  <a:gd name="T107" fmla="*/ 2147483647 h 310"/>
                  <a:gd name="T108" fmla="*/ 2147483647 w 112"/>
                  <a:gd name="T109" fmla="*/ 2147483647 h 310"/>
                  <a:gd name="T110" fmla="*/ 2147483647 w 112"/>
                  <a:gd name="T111" fmla="*/ 2147483647 h 310"/>
                  <a:gd name="T112" fmla="*/ 2147483647 w 112"/>
                  <a:gd name="T113" fmla="*/ 2147483647 h 310"/>
                  <a:gd name="T114" fmla="*/ 2147483647 w 112"/>
                  <a:gd name="T115" fmla="*/ 2147483647 h 310"/>
                  <a:gd name="T116" fmla="*/ 2147483647 w 112"/>
                  <a:gd name="T117" fmla="*/ 2147483647 h 310"/>
                  <a:gd name="T118" fmla="*/ 2147483647 w 112"/>
                  <a:gd name="T119" fmla="*/ 2147483647 h 310"/>
                  <a:gd name="T120" fmla="*/ 2147483647 w 112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2"/>
                  <a:gd name="T184" fmla="*/ 0 h 310"/>
                  <a:gd name="T185" fmla="*/ 112 w 112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2" h="310">
                    <a:moveTo>
                      <a:pt x="64" y="65"/>
                    </a:move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8"/>
                    </a:lnTo>
                    <a:lnTo>
                      <a:pt x="92" y="68"/>
                    </a:lnTo>
                    <a:lnTo>
                      <a:pt x="93" y="69"/>
                    </a:lnTo>
                    <a:lnTo>
                      <a:pt x="94" y="69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97" y="72"/>
                    </a:lnTo>
                    <a:lnTo>
                      <a:pt x="98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5" y="81"/>
                    </a:lnTo>
                    <a:lnTo>
                      <a:pt x="106" y="82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1" y="92"/>
                    </a:lnTo>
                    <a:lnTo>
                      <a:pt x="111" y="93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2" y="175"/>
                    </a:lnTo>
                    <a:lnTo>
                      <a:pt x="112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1" y="182"/>
                    </a:lnTo>
                    <a:lnTo>
                      <a:pt x="111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10" y="186"/>
                    </a:lnTo>
                    <a:lnTo>
                      <a:pt x="109" y="187"/>
                    </a:lnTo>
                    <a:lnTo>
                      <a:pt x="109" y="188"/>
                    </a:lnTo>
                    <a:lnTo>
                      <a:pt x="108" y="189"/>
                    </a:lnTo>
                    <a:lnTo>
                      <a:pt x="108" y="190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2"/>
                    </a:lnTo>
                    <a:lnTo>
                      <a:pt x="106" y="193"/>
                    </a:lnTo>
                    <a:lnTo>
                      <a:pt x="105" y="194"/>
                    </a:lnTo>
                    <a:lnTo>
                      <a:pt x="104" y="195"/>
                    </a:lnTo>
                    <a:lnTo>
                      <a:pt x="103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0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8" y="200"/>
                    </a:lnTo>
                    <a:lnTo>
                      <a:pt x="97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2" y="203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5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8" y="310"/>
                    </a:lnTo>
                    <a:lnTo>
                      <a:pt x="28" y="205"/>
                    </a:lnTo>
                    <a:lnTo>
                      <a:pt x="26" y="205"/>
                    </a:lnTo>
                    <a:lnTo>
                      <a:pt x="25" y="204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5" y="200"/>
                    </a:lnTo>
                    <a:lnTo>
                      <a:pt x="14" y="199"/>
                    </a:lnTo>
                    <a:lnTo>
                      <a:pt x="13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0" y="197"/>
                    </a:lnTo>
                    <a:lnTo>
                      <a:pt x="10" y="196"/>
                    </a:lnTo>
                    <a:lnTo>
                      <a:pt x="9" y="196"/>
                    </a:lnTo>
                    <a:lnTo>
                      <a:pt x="8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6" y="193"/>
                    </a:lnTo>
                    <a:lnTo>
                      <a:pt x="5" y="192"/>
                    </a:lnTo>
                    <a:lnTo>
                      <a:pt x="4" y="191"/>
                    </a:lnTo>
                    <a:lnTo>
                      <a:pt x="4" y="190"/>
                    </a:lnTo>
                    <a:lnTo>
                      <a:pt x="3" y="190"/>
                    </a:lnTo>
                    <a:lnTo>
                      <a:pt x="3" y="189"/>
                    </a:lnTo>
                    <a:lnTo>
                      <a:pt x="2" y="188"/>
                    </a:lnTo>
                    <a:lnTo>
                      <a:pt x="2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1" y="184"/>
                    </a:lnTo>
                    <a:lnTo>
                      <a:pt x="1" y="183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6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8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8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1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  <p:sp>
            <p:nvSpPr>
              <p:cNvPr id="9" name="Freeform 33"/>
              <p:cNvSpPr/>
              <p:nvPr/>
            </p:nvSpPr>
            <p:spPr bwMode="auto">
              <a:xfrm>
                <a:off x="4312438" y="3985474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5" y="81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4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2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6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34"/>
              <p:cNvSpPr/>
              <p:nvPr/>
            </p:nvSpPr>
            <p:spPr bwMode="auto">
              <a:xfrm>
                <a:off x="4531513" y="3985476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5" y="82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09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89"/>
                    </a:lnTo>
                    <a:lnTo>
                      <a:pt x="107" y="190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3" y="195"/>
                    </a:lnTo>
                    <a:lnTo>
                      <a:pt x="102" y="196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2" y="205"/>
                    </a:lnTo>
                    <a:lnTo>
                      <a:pt x="82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</p:grpSp>
      </p:grpSp>
      <p:grpSp>
        <p:nvGrpSpPr>
          <p:cNvPr id="11" name="Group 34"/>
          <p:cNvGrpSpPr/>
          <p:nvPr/>
        </p:nvGrpSpPr>
        <p:grpSpPr>
          <a:xfrm>
            <a:off x="1567817" y="1985952"/>
            <a:ext cx="2982652" cy="1145047"/>
            <a:chOff x="3075983" y="2534594"/>
            <a:chExt cx="2982652" cy="1145047"/>
          </a:xfrm>
        </p:grpSpPr>
        <p:cxnSp>
          <p:nvCxnSpPr>
            <p:cNvPr id="12" name="Elbow Connector 84"/>
            <p:cNvCxnSpPr/>
            <p:nvPr/>
          </p:nvCxnSpPr>
          <p:spPr>
            <a:xfrm>
              <a:off x="5910550" y="2969538"/>
              <a:ext cx="148085" cy="710103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53"/>
            <p:cNvGrpSpPr/>
            <p:nvPr/>
          </p:nvGrpSpPr>
          <p:grpSpPr>
            <a:xfrm>
              <a:off x="3075983" y="2534594"/>
              <a:ext cx="2799842" cy="914400"/>
              <a:chOff x="3052833" y="2534594"/>
              <a:chExt cx="2799842" cy="914400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3052833" y="2534594"/>
                <a:ext cx="2799842" cy="9144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166688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Compromiso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Esfuerzo</a:t>
                </a:r>
                <a:r>
                  <a:rPr lang="en-US" altLang="ja-JP" sz="1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400" b="1" dirty="0" err="1">
                    <a:latin typeface="Arial" pitchFamily="34" charset="0"/>
                    <a:cs typeface="Arial" pitchFamily="34" charset="0"/>
                  </a:rPr>
                  <a:t>adicional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Picture 14" descr="cogs_icon_whi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2492" flipH="1">
                <a:off x="3152422" y="2722307"/>
                <a:ext cx="457200" cy="53897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6" name="Group 65"/>
          <p:cNvGrpSpPr/>
          <p:nvPr/>
        </p:nvGrpSpPr>
        <p:grpSpPr>
          <a:xfrm>
            <a:off x="1567816" y="4250535"/>
            <a:ext cx="2971078" cy="1230421"/>
            <a:chOff x="3075982" y="4799177"/>
            <a:chExt cx="2971078" cy="1230421"/>
          </a:xfrm>
        </p:grpSpPr>
        <p:cxnSp>
          <p:nvCxnSpPr>
            <p:cNvPr id="17" name="Elbow Connector 84"/>
            <p:cNvCxnSpPr/>
            <p:nvPr/>
          </p:nvCxnSpPr>
          <p:spPr>
            <a:xfrm flipV="1">
              <a:off x="5898975" y="4799177"/>
              <a:ext cx="148085" cy="741662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54"/>
            <p:cNvGrpSpPr/>
            <p:nvPr/>
          </p:nvGrpSpPr>
          <p:grpSpPr>
            <a:xfrm>
              <a:off x="3075982" y="5052080"/>
              <a:ext cx="2799843" cy="977518"/>
              <a:chOff x="3052832" y="5052080"/>
              <a:chExt cx="2799843" cy="977518"/>
            </a:xfrm>
          </p:grpSpPr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3052832" y="5052080"/>
                <a:ext cx="2799843" cy="9775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285750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Habilitación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Roles </a:t>
                </a: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optimizados</a:t>
                </a:r>
                <a:endParaRPr lang="en-US" altLang="ja-JP" sz="1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Arial" pitchFamily="34" charset="0"/>
                    <a:cs typeface="Arial" pitchFamily="34" charset="0"/>
                  </a:rPr>
                  <a:t>Contexto</a:t>
                </a:r>
                <a:r>
                  <a:rPr lang="en-US" altLang="ja-JP" sz="1400" b="1" dirty="0" smtClean="0">
                    <a:latin typeface="Arial" pitchFamily="34" charset="0"/>
                    <a:cs typeface="Arial" pitchFamily="34" charset="0"/>
                  </a:rPr>
                  <a:t> de </a:t>
                </a:r>
                <a:r>
                  <a:rPr lang="en-US" altLang="ja-JP" sz="1400" b="1" dirty="0" err="1">
                    <a:latin typeface="Arial" pitchFamily="34" charset="0"/>
                    <a:cs typeface="Arial" pitchFamily="34" charset="0"/>
                  </a:rPr>
                  <a:t>soporte</a:t>
                </a:r>
                <a:endParaRPr lang="ja-JP" altLang="en-US" sz="1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" name="Picture 19" descr="tool_icon_whi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89456" flipH="1">
                <a:off x="3147530" y="5285299"/>
                <a:ext cx="457200" cy="44796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1" name="Group 73"/>
          <p:cNvGrpSpPr/>
          <p:nvPr/>
        </p:nvGrpSpPr>
        <p:grpSpPr>
          <a:xfrm>
            <a:off x="5088960" y="1665912"/>
            <a:ext cx="2304740" cy="4094043"/>
            <a:chOff x="6597126" y="2214554"/>
            <a:chExt cx="2304740" cy="4094043"/>
          </a:xfrm>
        </p:grpSpPr>
        <p:cxnSp>
          <p:nvCxnSpPr>
            <p:cNvPr id="22" name="Elbow Connector 12"/>
            <p:cNvCxnSpPr/>
            <p:nvPr/>
          </p:nvCxnSpPr>
          <p:spPr>
            <a:xfrm flipV="1">
              <a:off x="6597126" y="4221088"/>
              <a:ext cx="274320" cy="287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1"/>
            <p:cNvSpPr>
              <a:spLocks noChangeArrowheads="1"/>
            </p:cNvSpPr>
            <p:nvPr/>
          </p:nvSpPr>
          <p:spPr bwMode="gray">
            <a:xfrm>
              <a:off x="6888510" y="221455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lvl="0" algn="ctr" fontAlgn="base">
                <a:spcBef>
                  <a:spcPts val="1200"/>
                </a:spcBef>
                <a:spcAft>
                  <a:spcPts val="600"/>
                </a:spcAft>
              </a:pPr>
              <a:r>
                <a:rPr lang="en-US" sz="1500" b="1" dirty="0" err="1">
                  <a:latin typeface="Arial" pitchFamily="34" charset="0"/>
                  <a:cs typeface="Arial" pitchFamily="34" charset="0"/>
                </a:rPr>
                <a:t>Éxito</a:t>
              </a:r>
              <a:r>
                <a:rPr lang="en-US" sz="15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financiero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gray">
            <a:xfrm>
              <a:off x="6888510" y="2882700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Satisfacción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cliente</a:t>
              </a:r>
              <a:endParaRPr lang="en-US" sz="15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gray">
            <a:xfrm>
              <a:off x="6888510" y="510359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54000" anchor="ctr"/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Atracción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y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retención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talentos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gray">
            <a:xfrm>
              <a:off x="6888510" y="5759957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Desempeño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los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empleados</a:t>
              </a:r>
              <a:endParaRPr lang="en-US" sz="15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gray">
            <a:xfrm>
              <a:off x="6890186" y="3551132"/>
              <a:ext cx="2011680" cy="1398811"/>
            </a:xfrm>
            <a:prstGeom prst="roundRect">
              <a:avLst/>
            </a:prstGeom>
            <a:solidFill>
              <a:srgbClr val="E70033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0" anchor="t" anchorCtr="0"/>
            <a:lstStyle/>
            <a:p>
              <a:pPr algn="ctr" fontAlgn="base"/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Resultados</a:t>
              </a:r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 del 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negocio</a:t>
              </a:r>
              <a:endParaRPr lang="en-US" sz="15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27" descr="results_icon_HayBlue-White-Gre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1068" y="4033054"/>
              <a:ext cx="1280160" cy="7524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6131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Interpretación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25426" y="2725223"/>
            <a:ext cx="7061131" cy="2260064"/>
            <a:chOff x="450862" y="2910879"/>
            <a:chExt cx="8225584" cy="24266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572000" y="4056063"/>
              <a:ext cx="0" cy="762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82058" tIns="41029" rIns="82058" bIns="41029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flipH="1">
              <a:off x="75088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 flipH="1">
              <a:off x="5975350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flipH="1">
              <a:off x="42576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flipH="1">
              <a:off x="2478088" y="3502025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flipH="1">
              <a:off x="862013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flipH="1">
              <a:off x="7015850" y="2942896"/>
              <a:ext cx="1660596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Muy malo/Muy en desacuerdo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 flipH="1">
              <a:off x="5691006" y="2910879"/>
              <a:ext cx="1180693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>
                  <a:latin typeface="Arial" pitchFamily="34" charset="0"/>
                  <a:cs typeface="Arial" pitchFamily="34" charset="0"/>
                </a:rPr>
                <a:t>Malo/En desacuerdo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flipH="1">
              <a:off x="3552680" y="2929836"/>
              <a:ext cx="1999539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Promedio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/Ni de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acuerdo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ni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en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desacuerdo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flipH="1">
              <a:off x="2208077" y="2929159"/>
              <a:ext cx="1148911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Bueno/ 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De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acuerdo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 flipH="1">
              <a:off x="450862" y="2941185"/>
              <a:ext cx="1407982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Muy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Arial" pitchFamily="34" charset="0"/>
                  <a:cs typeface="Arial" pitchFamily="34" charset="0"/>
                </a:rPr>
                <a:t>bueno</a:t>
              </a:r>
              <a:r>
                <a:rPr kumimoji="1" lang="en-GB" sz="1100" dirty="0">
                  <a:latin typeface="Arial" pitchFamily="34" charset="0"/>
                  <a:cs typeface="Arial" pitchFamily="34" charset="0"/>
                </a:rPr>
                <a:t>/</a:t>
              </a:r>
            </a:p>
            <a:p>
              <a:pPr algn="ctr"/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Muy</a:t>
              </a:r>
              <a:r>
                <a:rPr kumimoji="1" lang="en-GB" sz="1100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kumimoji="1" lang="en-GB" sz="1100" dirty="0" err="1" smtClean="0">
                  <a:latin typeface="Arial" pitchFamily="34" charset="0"/>
                  <a:cs typeface="Arial" pitchFamily="34" charset="0"/>
                </a:rPr>
                <a:t>acuerdo</a:t>
              </a:r>
              <a:endParaRPr kumimoji="1" lang="en-GB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85801" y="4972050"/>
              <a:ext cx="2590800" cy="365461"/>
            </a:xfrm>
            <a:prstGeom prst="rect">
              <a:avLst/>
            </a:prstGeom>
            <a:solidFill>
              <a:srgbClr val="92D05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Favorable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789866" y="4970463"/>
              <a:ext cx="2669668" cy="360327"/>
            </a:xfrm>
            <a:prstGeom prst="rect">
              <a:avLst/>
            </a:prstGeom>
            <a:solidFill>
              <a:srgbClr val="EA002A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Desfavorable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200400" y="4972050"/>
              <a:ext cx="2590800" cy="365461"/>
            </a:xfrm>
            <a:prstGeom prst="rect">
              <a:avLst/>
            </a:prstGeom>
            <a:solidFill>
              <a:srgbClr val="FFC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>
                <a:defRPr/>
              </a:pPr>
              <a:r>
                <a:rPr kumimoji="1" lang="en-GB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Neutral</a:t>
              </a:r>
            </a:p>
          </p:txBody>
        </p:sp>
        <p:sp>
          <p:nvSpPr>
            <p:cNvPr id="18" name="AutoShape 24"/>
            <p:cNvSpPr/>
            <p:nvPr/>
          </p:nvSpPr>
          <p:spPr bwMode="gray">
            <a:xfrm rot="-5400000">
              <a:off x="1646238" y="3554413"/>
              <a:ext cx="596900" cy="1930400"/>
            </a:xfrm>
            <a:prstGeom prst="leftBrace">
              <a:avLst>
                <a:gd name="adj1" fmla="val 2615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5"/>
            <p:cNvSpPr/>
            <p:nvPr/>
          </p:nvSpPr>
          <p:spPr bwMode="gray">
            <a:xfrm rot="16200000">
              <a:off x="6749314" y="3556794"/>
              <a:ext cx="598488" cy="1930400"/>
            </a:xfrm>
            <a:prstGeom prst="leftBrace">
              <a:avLst>
                <a:gd name="adj1" fmla="val 2608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6989" y="1396814"/>
            <a:ext cx="8055979" cy="117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 algn="ctr">
              <a:lnSpc>
                <a:spcPts val="2500"/>
              </a:lnSpc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mayoría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las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preguntas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utilizaron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escala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5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puntos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iba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desde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bueno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acuerdo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hasta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malo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desacuerdo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871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093781"/>
            <a:ext cx="7772400" cy="1362075"/>
          </a:xfrm>
        </p:spPr>
        <p:txBody>
          <a:bodyPr/>
          <a:lstStyle/>
          <a:p>
            <a:r>
              <a:rPr lang="en-US" dirty="0" err="1"/>
              <a:t>Jefaturas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Planes de </a:t>
            </a:r>
            <a:r>
              <a:rPr lang="en-US" dirty="0" err="1"/>
              <a:t>Acción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513265"/>
              </p:ext>
            </p:extLst>
          </p:nvPr>
        </p:nvGraphicFramePr>
        <p:xfrm>
          <a:off x="505778" y="1283940"/>
          <a:ext cx="8132445" cy="543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4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798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Oportunidad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Qué Haremos</a:t>
                      </a:r>
                      <a:endParaRPr lang="en-US" sz="18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Fecha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Límite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847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9573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120508"/>
            <a:ext cx="7772400" cy="1362075"/>
          </a:xfrm>
        </p:spPr>
        <p:txBody>
          <a:bodyPr/>
          <a:lstStyle/>
          <a:p>
            <a:r>
              <a:rPr lang="en-US" smtClean="0"/>
              <a:t>Apéndice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967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Dimensiones y Preguntas de la Encuesta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06310"/>
              </p:ext>
            </p:extLst>
          </p:nvPr>
        </p:nvGraphicFramePr>
        <p:xfrm>
          <a:off x="800100" y="1268453"/>
          <a:ext cx="7543800" cy="503809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2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0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21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Dimensión</a:t>
                      </a:r>
                      <a:endParaRPr lang="en-US" sz="1300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Preguntas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100779" marR="100779" marT="50390" marB="50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Autoridad</a:t>
                      </a:r>
                      <a:r>
                        <a:rPr lang="en-US" sz="1000" b="1" dirty="0" smtClean="0"/>
                        <a:t> y </a:t>
                      </a:r>
                      <a:r>
                        <a:rPr lang="en-US" sz="1000" b="1" dirty="0" err="1" smtClean="0"/>
                        <a:t>Empoderamiento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en-US" sz="1000" u="none" strike="noStrike" dirty="0" smtClean="0"/>
                        <a:t>21. </a:t>
                      </a:r>
                      <a:r>
                        <a:rPr lang="en-US" sz="1000" u="none" strike="noStrike" dirty="0" err="1" smtClean="0"/>
                        <a:t>Tengo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autoridad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suficiente</a:t>
                      </a:r>
                      <a:r>
                        <a:rPr lang="en-US" sz="1000" u="none" strike="noStrike" dirty="0" smtClean="0"/>
                        <a:t> para </a:t>
                      </a:r>
                      <a:r>
                        <a:rPr lang="en-US" sz="1000" u="none" strike="noStrike" dirty="0" err="1" smtClean="0"/>
                        <a:t>realizar</a:t>
                      </a:r>
                      <a:r>
                        <a:rPr lang="en-US" sz="1000" u="none" strike="noStrike" dirty="0" smtClean="0"/>
                        <a:t>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 de forma </a:t>
                      </a:r>
                      <a:r>
                        <a:rPr lang="en-US" sz="1000" u="none" strike="noStrike" dirty="0" err="1" smtClean="0"/>
                        <a:t>eficaz</a:t>
                      </a:r>
                      <a:r>
                        <a:rPr lang="en-US" sz="1000" u="none" strike="noStrike" dirty="0" smtClean="0"/>
                        <a:t>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22. </a:t>
                      </a:r>
                      <a:r>
                        <a:rPr lang="en-US" sz="1000" u="none" strike="noStrike" dirty="0" err="1" smtClean="0"/>
                        <a:t>Existen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oportunidades</a:t>
                      </a:r>
                      <a:r>
                        <a:rPr lang="en-US" sz="1000" u="none" strike="noStrike" dirty="0" smtClean="0"/>
                        <a:t> para que </a:t>
                      </a:r>
                      <a:r>
                        <a:rPr lang="en-US" sz="1000" u="none" strike="noStrike" dirty="0" err="1" smtClean="0"/>
                        <a:t>mis</a:t>
                      </a:r>
                      <a:r>
                        <a:rPr lang="en-US" sz="1000" u="none" strike="noStrike" dirty="0" smtClean="0"/>
                        <a:t> ideas se </a:t>
                      </a:r>
                      <a:r>
                        <a:rPr lang="en-US" sz="1000" u="none" strike="noStrike" dirty="0" err="1" smtClean="0"/>
                        <a:t>adopten</a:t>
                      </a:r>
                      <a:r>
                        <a:rPr lang="en-US" sz="1000" u="none" strike="noStrike" dirty="0" smtClean="0"/>
                        <a:t> y se </a:t>
                      </a:r>
                      <a:r>
                        <a:rPr lang="en-US" sz="1000" u="none" strike="noStrike" dirty="0" err="1" smtClean="0"/>
                        <a:t>pongan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en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práctica</a:t>
                      </a:r>
                      <a:r>
                        <a:rPr lang="en-US" sz="1000" u="none" strike="noStrike" dirty="0" smtClean="0"/>
                        <a:t>. 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Rumbo</a:t>
                      </a:r>
                      <a:r>
                        <a:rPr lang="en-US" sz="1000" b="1" dirty="0" smtClean="0"/>
                        <a:t> Claro y </a:t>
                      </a:r>
                      <a:r>
                        <a:rPr lang="en-US" sz="1000" b="1" dirty="0" err="1" smtClean="0"/>
                        <a:t>Prometedor</a:t>
                      </a:r>
                      <a:endParaRPr lang="en-US" sz="1000" b="1" dirty="0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1. </a:t>
                      </a:r>
                      <a:r>
                        <a:rPr lang="en-US" sz="1000" u="none" strike="noStrike" dirty="0" err="1" smtClean="0"/>
                        <a:t>Comprendo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bien</a:t>
                      </a:r>
                      <a:r>
                        <a:rPr lang="en-US" sz="1000" u="none" strike="noStrike" dirty="0" smtClean="0"/>
                        <a:t> la </a:t>
                      </a:r>
                      <a:r>
                        <a:rPr lang="en-US" sz="1000" u="none" strike="noStrike" dirty="0" err="1" smtClean="0"/>
                        <a:t>estrategia</a:t>
                      </a:r>
                      <a:r>
                        <a:rPr lang="en-US" sz="1000" u="none" strike="noStrike" dirty="0" smtClean="0"/>
                        <a:t> y las </a:t>
                      </a:r>
                      <a:r>
                        <a:rPr lang="en-US" sz="1000" u="none" strike="noStrike" dirty="0" err="1" smtClean="0"/>
                        <a:t>metas</a:t>
                      </a:r>
                      <a:r>
                        <a:rPr lang="en-US" sz="1000" u="none" strike="noStrike" dirty="0" smtClean="0"/>
                        <a:t> de Aramark.*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2. </a:t>
                      </a:r>
                      <a:r>
                        <a:rPr lang="en-US" sz="1000" u="none" strike="noStrike" dirty="0" err="1" smtClean="0"/>
                        <a:t>Siento</a:t>
                      </a:r>
                      <a:r>
                        <a:rPr lang="en-US" sz="1000" u="none" strike="noStrike" dirty="0" smtClean="0"/>
                        <a:t> que mi </a:t>
                      </a:r>
                      <a:r>
                        <a:rPr lang="en-US" sz="1000" u="none" strike="noStrike" dirty="0" err="1" smtClean="0"/>
                        <a:t>trabajo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contribuye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verdaderamente</a:t>
                      </a:r>
                      <a:r>
                        <a:rPr lang="en-US" sz="1000" u="none" strike="noStrike" dirty="0" smtClean="0"/>
                        <a:t> al </a:t>
                      </a:r>
                      <a:r>
                        <a:rPr lang="en-US" sz="1000" u="none" strike="noStrike" dirty="0" err="1" smtClean="0"/>
                        <a:t>éxito</a:t>
                      </a:r>
                      <a:r>
                        <a:rPr lang="en-US" sz="1000" u="none" strike="noStrike" dirty="0" smtClean="0"/>
                        <a:t> de Aramark.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Confianza</a:t>
                      </a:r>
                      <a:r>
                        <a:rPr lang="en-US" sz="1000" b="1" baseline="0" smtClean="0"/>
                        <a:t> en los Líderes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8. Aramark </a:t>
                      </a:r>
                      <a:r>
                        <a:rPr lang="en-US" sz="1000" dirty="0" err="1" smtClean="0"/>
                        <a:t>tiene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lazos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fuertes</a:t>
                      </a:r>
                      <a:r>
                        <a:rPr lang="en-US" sz="1000" dirty="0" smtClean="0"/>
                        <a:t> con la </a:t>
                      </a:r>
                      <a:r>
                        <a:rPr lang="en-US" sz="1000" dirty="0" err="1" smtClean="0"/>
                        <a:t>comunidad</a:t>
                      </a:r>
                      <a:r>
                        <a:rPr lang="en-US" sz="1000" dirty="0" smtClean="0"/>
                        <a:t> local.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9.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términos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generales</a:t>
                      </a:r>
                      <a:r>
                        <a:rPr lang="en-US" sz="1000" dirty="0" smtClean="0"/>
                        <a:t>, Aramark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bien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administrada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dirigida</a:t>
                      </a:r>
                      <a:r>
                        <a:rPr lang="en-US" sz="1000" dirty="0" smtClean="0"/>
                        <a:t>.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19. </a:t>
                      </a:r>
                      <a:r>
                        <a:rPr lang="en-US" sz="1000" dirty="0" err="1" smtClean="0"/>
                        <a:t>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empresa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honesta</a:t>
                      </a:r>
                      <a:r>
                        <a:rPr lang="en-US" sz="1000" dirty="0" smtClean="0"/>
                        <a:t> y franca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comunicación</a:t>
                      </a:r>
                      <a:r>
                        <a:rPr lang="en-US" sz="1000" dirty="0" smtClean="0"/>
                        <a:t> con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20. El </a:t>
                      </a:r>
                      <a:r>
                        <a:rPr lang="en-US" sz="1000" dirty="0" err="1" smtClean="0"/>
                        <a:t>nivel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confianza</a:t>
                      </a:r>
                      <a:r>
                        <a:rPr lang="en-US" sz="1000" dirty="0" smtClean="0"/>
                        <a:t> que le genera el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líderes</a:t>
                      </a:r>
                      <a:r>
                        <a:rPr lang="en-US" sz="1000" dirty="0" smtClean="0"/>
                        <a:t> de la Casa </a:t>
                      </a:r>
                      <a:r>
                        <a:rPr lang="en-US" sz="1000" dirty="0" err="1" smtClean="0"/>
                        <a:t>Matriz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Filadelfia</a:t>
                      </a:r>
                      <a:r>
                        <a:rPr lang="en-US" sz="1000" dirty="0" smtClean="0"/>
                        <a:t>, EEUU).*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44. La </a:t>
                      </a:r>
                      <a:r>
                        <a:rPr lang="en-US" sz="1000" dirty="0" err="1" smtClean="0"/>
                        <a:t>información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obtenida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esta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encuesta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será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usada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forma </a:t>
                      </a:r>
                      <a:r>
                        <a:rPr lang="en-US" sz="1000" dirty="0" err="1" smtClean="0"/>
                        <a:t>constructiva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Oportunidades de Desarrollo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17.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oportunidades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desarrollo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18.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oportunidades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alcanzar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objetivos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profesionales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/>
                        <a:t>Recibo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capacitación</a:t>
                      </a:r>
                      <a:r>
                        <a:rPr lang="en-US" sz="1000" dirty="0" smtClean="0"/>
                        <a:t> o </a:t>
                      </a:r>
                      <a:r>
                        <a:rPr lang="en-US" sz="1000" dirty="0" err="1" smtClean="0"/>
                        <a:t>entrenamiento</a:t>
                      </a:r>
                      <a:r>
                        <a:rPr lang="en-US" sz="1000" dirty="0" smtClean="0"/>
                        <a:t> para mi </a:t>
                      </a:r>
                      <a:r>
                        <a:rPr lang="en-US" sz="1000" dirty="0" err="1" smtClean="0"/>
                        <a:t>desarrollo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Diversidad e Inclusión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6. Aramark </a:t>
                      </a:r>
                      <a:r>
                        <a:rPr lang="en-US" sz="1000" dirty="0" err="1" smtClean="0"/>
                        <a:t>comprende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valora</a:t>
                      </a:r>
                      <a:r>
                        <a:rPr lang="en-US" sz="1000" dirty="0" smtClean="0"/>
                        <a:t> las </a:t>
                      </a:r>
                      <a:r>
                        <a:rPr lang="en-US" sz="1000" dirty="0" err="1" smtClean="0"/>
                        <a:t>diferencias</a:t>
                      </a:r>
                      <a:r>
                        <a:rPr lang="en-US" sz="1000" dirty="0" smtClean="0"/>
                        <a:t> entre </a:t>
                      </a:r>
                      <a:r>
                        <a:rPr lang="en-US" sz="1000" dirty="0" err="1" smtClean="0"/>
                        <a:t>los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7.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general, Aramark </a:t>
                      </a:r>
                      <a:r>
                        <a:rPr lang="en-US" sz="1000" dirty="0" err="1" smtClean="0"/>
                        <a:t>está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comprometida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garantizar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igualdad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todos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trabajadores</a:t>
                      </a:r>
                      <a:r>
                        <a:rPr lang="en-US" sz="1000" dirty="0" smtClean="0"/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Compromiso</a:t>
                      </a:r>
                      <a:r>
                        <a:rPr lang="en-US" sz="1000" b="1" baseline="0" smtClean="0"/>
                        <a:t> de los Empleados</a:t>
                      </a:r>
                      <a:endParaRPr lang="en-US" sz="1000" b="1"/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3. Me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orgulloso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trabajar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Aramark.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4. </a:t>
                      </a:r>
                      <a:r>
                        <a:rPr lang="en-US" sz="1000" dirty="0" err="1" smtClean="0"/>
                        <a:t>Recomendaría</a:t>
                      </a:r>
                      <a:r>
                        <a:rPr lang="en-US" sz="1000" dirty="0" smtClean="0"/>
                        <a:t> Aramark a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familiares</a:t>
                      </a:r>
                      <a:r>
                        <a:rPr lang="en-US" sz="1000" dirty="0" smtClean="0"/>
                        <a:t> o amigos </a:t>
                      </a:r>
                      <a:r>
                        <a:rPr lang="en-US" sz="1000" dirty="0" err="1" smtClean="0"/>
                        <a:t>como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lugar</a:t>
                      </a:r>
                      <a:r>
                        <a:rPr lang="en-US" sz="1000" dirty="0" smtClean="0"/>
                        <a:t> para </a:t>
                      </a:r>
                      <a:r>
                        <a:rPr lang="en-US" sz="1000" dirty="0" err="1" smtClean="0"/>
                        <a:t>trabajar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5. Aramark me </a:t>
                      </a:r>
                      <a:r>
                        <a:rPr lang="en-US" sz="1000" dirty="0" err="1" smtClean="0"/>
                        <a:t>motiva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aportar</a:t>
                      </a:r>
                      <a:r>
                        <a:rPr lang="en-US" sz="1000" dirty="0" smtClean="0"/>
                        <a:t> un </a:t>
                      </a:r>
                      <a:r>
                        <a:rPr lang="en-US" sz="1000" dirty="0" err="1" smtClean="0"/>
                        <a:t>esfuerzo</a:t>
                      </a:r>
                      <a:r>
                        <a:rPr lang="en-US" sz="1000" dirty="0" smtClean="0"/>
                        <a:t> mayor al </a:t>
                      </a:r>
                      <a:r>
                        <a:rPr lang="en-US" sz="1000" dirty="0" err="1" smtClean="0"/>
                        <a:t>esperado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29. Me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motivado</a:t>
                      </a:r>
                      <a:r>
                        <a:rPr lang="en-US" sz="1000" dirty="0" smtClean="0"/>
                        <a:t> a </a:t>
                      </a:r>
                      <a:r>
                        <a:rPr lang="en-US" sz="1000" dirty="0" err="1" smtClean="0"/>
                        <a:t>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más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allá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responsabilidades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laborales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normales</a:t>
                      </a:r>
                      <a:r>
                        <a:rPr lang="en-US" sz="1000" dirty="0" smtClean="0"/>
                        <a:t>.</a:t>
                      </a:r>
                    </a:p>
                    <a:p>
                      <a:pPr lvl="0" algn="l"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45. Si de </a:t>
                      </a:r>
                      <a:r>
                        <a:rPr lang="en-US" sz="1000" dirty="0" err="1" smtClean="0"/>
                        <a:t>usted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dependiera</a:t>
                      </a:r>
                      <a:r>
                        <a:rPr lang="en-US" sz="1000" dirty="0" smtClean="0"/>
                        <a:t>, ¿</a:t>
                      </a:r>
                      <a:r>
                        <a:rPr lang="en-US" sz="1000" dirty="0" err="1" smtClean="0"/>
                        <a:t>durante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cuánto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tiempo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tiene</a:t>
                      </a:r>
                      <a:r>
                        <a:rPr lang="en-US" sz="1000" dirty="0" smtClean="0"/>
                        <a:t> la </a:t>
                      </a:r>
                      <a:r>
                        <a:rPr lang="en-US" sz="1000" dirty="0" err="1" smtClean="0"/>
                        <a:t>intención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seguir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trabajando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Aramark?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Calidad y Foco en el Cliente</a:t>
                      </a:r>
                      <a:endParaRPr lang="en-US" sz="1000" b="1" dirty="0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14. La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del </a:t>
                      </a:r>
                      <a:r>
                        <a:rPr lang="en-US" sz="1000" dirty="0" err="1" smtClean="0"/>
                        <a:t>servicio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cliente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proporcionado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Aramark.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15. La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 de la </a:t>
                      </a:r>
                      <a:r>
                        <a:rPr lang="en-US" sz="1000" dirty="0" err="1" smtClean="0"/>
                        <a:t>atención</a:t>
                      </a:r>
                      <a:r>
                        <a:rPr lang="en-US" sz="1000" dirty="0" smtClean="0"/>
                        <a:t> al </a:t>
                      </a:r>
                      <a:r>
                        <a:rPr lang="en-US" sz="1000" dirty="0" err="1" smtClean="0"/>
                        <a:t>cliente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decir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capacidad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respuesta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flexibilidad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plazo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entrega</a:t>
                      </a:r>
                      <a:r>
                        <a:rPr lang="en-US" sz="1000" dirty="0" smtClean="0"/>
                        <a:t>) </a:t>
                      </a:r>
                      <a:r>
                        <a:rPr lang="en-US" sz="1000" dirty="0" err="1" smtClean="0"/>
                        <a:t>proporcionada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Aramark.*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30.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Los </a:t>
                      </a:r>
                      <a:r>
                        <a:rPr lang="en-US" sz="1000" dirty="0" err="1" smtClean="0"/>
                        <a:t>integrantes</a:t>
                      </a:r>
                      <a:r>
                        <a:rPr lang="en-US" sz="1000" dirty="0" smtClean="0"/>
                        <a:t> de mi </a:t>
                      </a:r>
                      <a:r>
                        <a:rPr lang="en-US" sz="1000" dirty="0" err="1" smtClean="0"/>
                        <a:t>equipo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tienen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compromiso</a:t>
                      </a:r>
                      <a:r>
                        <a:rPr lang="en-US" sz="1000" dirty="0" smtClean="0"/>
                        <a:t> de </a:t>
                      </a:r>
                      <a:r>
                        <a:rPr lang="en-US" sz="1000" dirty="0" err="1" smtClean="0"/>
                        <a:t>brindar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productos</a:t>
                      </a:r>
                      <a:r>
                        <a:rPr lang="en-US" sz="1000" dirty="0" smtClean="0"/>
                        <a:t> y </a:t>
                      </a:r>
                      <a:r>
                        <a:rPr lang="en-US" sz="1000" dirty="0" err="1" smtClean="0"/>
                        <a:t>servicios</a:t>
                      </a:r>
                      <a:r>
                        <a:rPr lang="en-US" sz="1000" dirty="0" smtClean="0"/>
                        <a:t> de gran </a:t>
                      </a:r>
                      <a:r>
                        <a:rPr lang="en-US" sz="1000" dirty="0" err="1" smtClean="0"/>
                        <a:t>calidad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Respeto y Reconocimiento</a:t>
                      </a:r>
                      <a:endParaRPr lang="en-US" sz="1000" b="1"/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32. Aramark me </a:t>
                      </a:r>
                      <a:r>
                        <a:rPr lang="en-US" sz="1000" dirty="0" err="1" smtClean="0"/>
                        <a:t>apoya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mi </a:t>
                      </a:r>
                      <a:r>
                        <a:rPr lang="en-US" sz="1000" dirty="0" err="1" smtClean="0"/>
                        <a:t>búsqueda</a:t>
                      </a:r>
                      <a:r>
                        <a:rPr lang="en-US" sz="1000" dirty="0" smtClean="0"/>
                        <a:t> de un </a:t>
                      </a:r>
                      <a:r>
                        <a:rPr lang="en-US" sz="1000" dirty="0" err="1" smtClean="0"/>
                        <a:t>equilibrio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adecuado</a:t>
                      </a:r>
                      <a:r>
                        <a:rPr lang="en-US" sz="1000" dirty="0" smtClean="0"/>
                        <a:t> entre mi </a:t>
                      </a:r>
                      <a:r>
                        <a:rPr lang="en-US" sz="1000" dirty="0" err="1" smtClean="0"/>
                        <a:t>vida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laboral</a:t>
                      </a:r>
                      <a:r>
                        <a:rPr lang="en-US" sz="1000" dirty="0" smtClean="0"/>
                        <a:t> y mi </a:t>
                      </a:r>
                      <a:r>
                        <a:rPr lang="en-US" sz="1000" dirty="0" err="1" smtClean="0"/>
                        <a:t>vida</a:t>
                      </a:r>
                      <a:r>
                        <a:rPr lang="en-US" sz="1000" dirty="0" smtClean="0"/>
                        <a:t> personal.*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35. Me </a:t>
                      </a:r>
                      <a:r>
                        <a:rPr lang="en-US" sz="1000" dirty="0" err="1" smtClean="0"/>
                        <a:t>tratan</a:t>
                      </a:r>
                      <a:r>
                        <a:rPr lang="en-US" sz="1000" dirty="0" smtClean="0"/>
                        <a:t> con </a:t>
                      </a:r>
                      <a:r>
                        <a:rPr lang="en-US" sz="1000" dirty="0" err="1" smtClean="0"/>
                        <a:t>respeto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como</a:t>
                      </a:r>
                      <a:r>
                        <a:rPr lang="en-US" sz="1000" dirty="0" smtClean="0"/>
                        <a:t> persona.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36. </a:t>
                      </a:r>
                      <a:r>
                        <a:rPr lang="en-US" sz="1000" dirty="0" err="1" smtClean="0"/>
                        <a:t>Recibo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reconocimiento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cuando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hago</a:t>
                      </a:r>
                      <a:r>
                        <a:rPr lang="en-US" sz="1000" dirty="0" smtClean="0"/>
                        <a:t> un </a:t>
                      </a:r>
                      <a:r>
                        <a:rPr lang="en-US" sz="1000" dirty="0" err="1" smtClean="0"/>
                        <a:t>buen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  </a:t>
                      </a:r>
                    </a:p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000" dirty="0" smtClean="0"/>
                        <a:t>37. Me </a:t>
                      </a:r>
                      <a:r>
                        <a:rPr lang="en-US" sz="1000" dirty="0" err="1" smtClean="0"/>
                        <a:t>siento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valorado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por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mis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contribuciones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en</a:t>
                      </a:r>
                      <a:r>
                        <a:rPr lang="en-US" sz="1000" dirty="0" smtClean="0"/>
                        <a:t> el </a:t>
                      </a:r>
                      <a:r>
                        <a:rPr lang="en-US" sz="1000" dirty="0" err="1" smtClean="0"/>
                        <a:t>trabajo</a:t>
                      </a:r>
                      <a:r>
                        <a:rPr lang="en-US" sz="1000" dirty="0" smtClean="0"/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NOTA: </a:t>
            </a:r>
            <a:r>
              <a:rPr lang="es-ES" sz="9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Las preguntas con un * después del texto se hicieron solamente en la encuesta online.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3761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AUNCH_URL" val="presentation.html"/>
  <p:tag name="ARTICULATE_LMS" val="0"/>
  <p:tag name="ARTICULATE_LOGO" val="(None selected)"/>
  <p:tag name="ARTICULATE_META_COURSE_ID" val="5gSs4lPfzaU_course_id"/>
  <p:tag name="ARTICULATE_META_COURSE_VERSION_SET" val="True"/>
  <p:tag name="ARTICULATE_META_NAME_SET" val="True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" val="(None selected)"/>
  <p:tag name="ARTICULATE_PRESENTER_GUID" val="9869030842"/>
  <p:tag name="ARTICULATE_PRESENTER_VERSION" val="7"/>
  <p:tag name="ARTICULATE_PROJECT_CHECK" val="0"/>
  <p:tag name="ARTICULATE_REFERENCE_1" val="Z:\InstructionalDesign\templates and settings\Articulate\Interface Help\Articulate 2013\help_v8_resources.pdf"/>
  <p:tag name="ARTICULATE_REFERENCE_COUNT" val="1"/>
  <p:tag name="ARTICULATE_REFERENCE_TITLE_1" val="help_v8_resources"/>
  <p:tag name="ARTICULATE_REFERENCE_TYPE_1" val="1"/>
  <p:tag name="ARTICULATE_TEMPLATE" val="Restricted"/>
  <p:tag name="ARTICULATE_TEMPLATE_GUID" val="ad2dcc11-8668-4370-8da9-71cfcb842517"/>
  <p:tag name="ARTICULATE_USED_PAGE_ORIENTATION" val="1"/>
  <p:tag name="ARTICULATE_USED_PAGE_SIZE" val="1"/>
  <p:tag name="AS_NET" val="4.0.30319.18444"/>
  <p:tag name="AS_OS" val="Microsoft Windows NT 6.1.7601 Service Pack 1"/>
  <p:tag name="AS_RELEASE_DATE" val="2016.01.27"/>
  <p:tag name="AS_TITLE" val="Aspose.Slides for .NET 4.0 Client Profile"/>
  <p:tag name="AS_VERSION" val="16.1.0.0"/>
  <p:tag name="LASTPUBLISHED" val="C:\Users\bowersl1\Desktop\eLearning_Template.v12_RGB_234-0-42\player.html"/>
  <p:tag name="LAUNCHINNEWWINDOW" val="0"/>
  <p:tag name="PRESENTATION_PLAYLIST_COUNT" val="0"/>
  <p:tag name="PRESENTATION_PRESENTER_SLIDE_LEVEL" val="0"/>
  <p:tag name="PRESENTER_PREVIEW_MODE" val="0"/>
  <p:tag name="PRESENTER_PREVIEW_MODE_REFRESH" val="0"/>
  <p:tag name="PRESENTER_PREVIEW_START" val="1"/>
  <p:tag name="TAG_BACKING_FORM_KEY" val="269436-c:\users\bellamyv\desktop\employee engagement fundamentals 2016\engagement fundamentals draft 050416.pptx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owersl1\AppData\Local\Temp\articulate\presenter\imgtemp\GW59Zel9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9630</TotalTime>
  <Words>2136</Words>
  <Application>Microsoft Office PowerPoint</Application>
  <PresentationFormat>On-screen Show (4:3)</PresentationFormat>
  <Paragraphs>221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Helvetica</vt:lpstr>
      <vt:lpstr>Wingdings</vt:lpstr>
      <vt:lpstr>Office Theme</vt:lpstr>
      <vt:lpstr>PowerPoint Presentation</vt:lpstr>
      <vt:lpstr>Objetivos de la Encuesta</vt:lpstr>
      <vt:lpstr>Proceso de la Encuesta sobre el Compromiso</vt:lpstr>
      <vt:lpstr>Marco de Efectividad de los Empleados</vt:lpstr>
      <vt:lpstr>Interpretación de los Resultados</vt:lpstr>
      <vt:lpstr>Jefaturas </vt:lpstr>
      <vt:lpstr>Planes de Acción</vt:lpstr>
      <vt:lpstr>Apéndice</vt:lpstr>
      <vt:lpstr>Dimensiones y Preguntas de la Encuesta</vt:lpstr>
      <vt:lpstr>Dimensiones y Preguntas de la Encuesta</vt:lpstr>
    </vt:vector>
  </TitlesOfParts>
  <Manager/>
  <Company>DraftFCB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Mazzei</dc:creator>
  <cp:lastModifiedBy>Palumbo, Kathleen</cp:lastModifiedBy>
  <cp:revision>837</cp:revision>
  <cp:lastPrinted>2013-11-08T14:29:41Z</cp:lastPrinted>
  <dcterms:created xsi:type="dcterms:W3CDTF">2013-11-08T14:26:32Z</dcterms:created>
  <dcterms:modified xsi:type="dcterms:W3CDTF">2019-06-17T19:33:04Z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B830EB84-DE08-4974-9B18-EA61650E414C</vt:lpwstr>
  </property>
  <property fmtid="{D5CDD505-2E9C-101B-9397-08002B2CF9AE}" pid="3" name="ArticulatePath">
    <vt:lpwstr>eLearning_Template.v6_01282014_EngageHelp</vt:lpwstr>
  </property>
  <property fmtid="{D5CDD505-2E9C-101B-9397-08002B2CF9AE}" pid="4" name="ArticulateProjectFull">
    <vt:lpwstr>C:\Users\bellamyv\Desktop\Engagement Action Planning\Engagement Action Planning.ppta</vt:lpwstr>
  </property>
  <property fmtid="{D5CDD505-2E9C-101B-9397-08002B2CF9AE}" pid="5" name="ArticulateProjectVersion">
    <vt:lpwstr>7</vt:lpwstr>
  </property>
  <property fmtid="{D5CDD505-2E9C-101B-9397-08002B2CF9AE}" pid="6" name="ArticulateUseProject">
    <vt:lpwstr>1</vt:lpwstr>
  </property>
</Properties>
</file>